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84" r:id="rId2"/>
    <p:sldId id="328" r:id="rId3"/>
    <p:sldId id="344" r:id="rId4"/>
    <p:sldId id="314" r:id="rId5"/>
    <p:sldId id="359" r:id="rId6"/>
    <p:sldId id="287" r:id="rId7"/>
    <p:sldId id="419" r:id="rId8"/>
    <p:sldId id="330" r:id="rId9"/>
    <p:sldId id="331" r:id="rId10"/>
    <p:sldId id="332" r:id="rId11"/>
    <p:sldId id="335" r:id="rId12"/>
    <p:sldId id="334" r:id="rId13"/>
    <p:sldId id="333" r:id="rId14"/>
    <p:sldId id="336" r:id="rId15"/>
    <p:sldId id="386" r:id="rId16"/>
    <p:sldId id="338" r:id="rId17"/>
    <p:sldId id="387" r:id="rId18"/>
    <p:sldId id="337" r:id="rId19"/>
    <p:sldId id="341" r:id="rId20"/>
    <p:sldId id="414" r:id="rId21"/>
    <p:sldId id="415" r:id="rId22"/>
    <p:sldId id="420" r:id="rId23"/>
    <p:sldId id="422" r:id="rId24"/>
    <p:sldId id="342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4" r:id="rId33"/>
    <p:sldId id="325" r:id="rId34"/>
    <p:sldId id="326" r:id="rId35"/>
    <p:sldId id="327" r:id="rId36"/>
    <p:sldId id="417" r:id="rId37"/>
    <p:sldId id="421" r:id="rId38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472C4"/>
    <a:srgbClr val="5A89D6"/>
    <a:srgbClr val="73A9DB"/>
    <a:srgbClr val="FC7C6E"/>
    <a:srgbClr val="2E6C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811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9971B-07BD-49AC-A5A8-D8BE435F41D6}" type="datetimeFigureOut">
              <a:rPr lang="uk-UA" smtClean="0"/>
              <a:pPr/>
              <a:t>18.07.2022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88DD3-3DD8-47DA-BAD9-4DE421C63C76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9645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7763" y="1233488"/>
            <a:ext cx="4440237" cy="33289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uk-UA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BE88AA4-5DC6-40DA-BE21-362F81B5DCD6}" type="slidenum">
              <a:rPr lang="ru-RU" altLang="uk-UA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</a:t>
            </a:fld>
            <a:endParaRPr lang="ru-RU" altLang="uk-UA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710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18.07.2022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5458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18.07.2022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4205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18.07.2022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2825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18.07.2022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5270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18.07.2022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9259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18.07.2022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5205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18.07.2022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4761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18.07.2022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9082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18.07.2022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0028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18.07.2022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896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F7A1B-758E-41F7-A742-BB0EA6B416A7}" type="datetimeFigureOut">
              <a:rPr lang="uk-UA" smtClean="0"/>
              <a:pPr/>
              <a:t>18.07.2022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1C703-73D9-4DE7-8F7E-C1F6311AD19D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1154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F7A1B-758E-41F7-A742-BB0EA6B416A7}" type="datetimeFigureOut">
              <a:rPr lang="uk-UA" smtClean="0"/>
              <a:pPr/>
              <a:t>18.07.2022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1C703-73D9-4DE7-8F7E-C1F6311AD19D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766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56.jpeg"/><Relationship Id="rId5" Type="http://schemas.openxmlformats.org/officeDocument/2006/relationships/image" Target="../media/image2.png"/><Relationship Id="rId10" Type="http://schemas.openxmlformats.org/officeDocument/2006/relationships/image" Target="../media/image5.jpg"/><Relationship Id="rId4" Type="http://schemas.openxmlformats.org/officeDocument/2006/relationships/image" Target="../media/image55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8.jpeg"/><Relationship Id="rId7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5.jpg"/><Relationship Id="rId4" Type="http://schemas.openxmlformats.org/officeDocument/2006/relationships/image" Target="../media/image59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4.jpg"/><Relationship Id="rId3" Type="http://schemas.openxmlformats.org/officeDocument/2006/relationships/image" Target="../media/image3.png"/><Relationship Id="rId7" Type="http://schemas.openxmlformats.org/officeDocument/2006/relationships/image" Target="../media/image62.jpeg"/><Relationship Id="rId12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61.png"/><Relationship Id="rId10" Type="http://schemas.openxmlformats.org/officeDocument/2006/relationships/image" Target="../media/image11.png"/><Relationship Id="rId4" Type="http://schemas.openxmlformats.org/officeDocument/2006/relationships/image" Target="../media/image60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13" Type="http://schemas.openxmlformats.org/officeDocument/2006/relationships/image" Target="../media/image70.jp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6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68.jpg"/><Relationship Id="rId5" Type="http://schemas.openxmlformats.org/officeDocument/2006/relationships/image" Target="../media/image6.png"/><Relationship Id="rId10" Type="http://schemas.openxmlformats.org/officeDocument/2006/relationships/image" Target="../media/image67.jpeg"/><Relationship Id="rId4" Type="http://schemas.openxmlformats.org/officeDocument/2006/relationships/image" Target="../media/image65.png"/><Relationship Id="rId9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2.wdp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1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11" Type="http://schemas.openxmlformats.org/officeDocument/2006/relationships/image" Target="../media/image6.png"/><Relationship Id="rId5" Type="http://schemas.openxmlformats.org/officeDocument/2006/relationships/image" Target="../media/image76.png"/><Relationship Id="rId10" Type="http://schemas.openxmlformats.org/officeDocument/2006/relationships/image" Target="../media/image5.jpg"/><Relationship Id="rId4" Type="http://schemas.openxmlformats.org/officeDocument/2006/relationships/image" Target="../media/image75.jpe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.jpg"/><Relationship Id="rId3" Type="http://schemas.openxmlformats.org/officeDocument/2006/relationships/image" Target="../media/image80.png"/><Relationship Id="rId7" Type="http://schemas.openxmlformats.org/officeDocument/2006/relationships/image" Target="../media/image59.png"/><Relationship Id="rId12" Type="http://schemas.microsoft.com/office/2007/relationships/hdphoto" Target="../media/hdphoto2.wdp"/><Relationship Id="rId2" Type="http://schemas.openxmlformats.org/officeDocument/2006/relationships/image" Target="../media/image79.png"/><Relationship Id="rId16" Type="http://schemas.openxmlformats.org/officeDocument/2006/relationships/image" Target="../media/image8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11.png"/><Relationship Id="rId5" Type="http://schemas.openxmlformats.org/officeDocument/2006/relationships/image" Target="../media/image82.jpeg"/><Relationship Id="rId15" Type="http://schemas.openxmlformats.org/officeDocument/2006/relationships/image" Target="../media/image85.jpg"/><Relationship Id="rId10" Type="http://schemas.openxmlformats.org/officeDocument/2006/relationships/image" Target="../media/image6.png"/><Relationship Id="rId4" Type="http://schemas.openxmlformats.org/officeDocument/2006/relationships/image" Target="../media/image81.png"/><Relationship Id="rId9" Type="http://schemas.openxmlformats.org/officeDocument/2006/relationships/image" Target="../media/image3.png"/><Relationship Id="rId14" Type="http://schemas.openxmlformats.org/officeDocument/2006/relationships/image" Target="../media/image8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8.jpeg"/><Relationship Id="rId7" Type="http://schemas.openxmlformats.org/officeDocument/2006/relationships/image" Target="../media/image5.jpg"/><Relationship Id="rId12" Type="http://schemas.openxmlformats.org/officeDocument/2006/relationships/image" Target="../media/image9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90.gif"/><Relationship Id="rId5" Type="http://schemas.openxmlformats.org/officeDocument/2006/relationships/image" Target="../media/image2.png"/><Relationship Id="rId10" Type="http://schemas.microsoft.com/office/2007/relationships/hdphoto" Target="../media/hdphoto2.wdp"/><Relationship Id="rId4" Type="http://schemas.openxmlformats.org/officeDocument/2006/relationships/image" Target="../media/image89.jpe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6.jpeg"/><Relationship Id="rId3" Type="http://schemas.openxmlformats.org/officeDocument/2006/relationships/image" Target="../media/image93.png"/><Relationship Id="rId7" Type="http://schemas.openxmlformats.org/officeDocument/2006/relationships/image" Target="../media/image2.png"/><Relationship Id="rId12" Type="http://schemas.openxmlformats.org/officeDocument/2006/relationships/image" Target="../media/image5.jpg"/><Relationship Id="rId2" Type="http://schemas.openxmlformats.org/officeDocument/2006/relationships/image" Target="../media/image92.png"/><Relationship Id="rId16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microsoft.com/office/2007/relationships/hdphoto" Target="../media/hdphoto2.wdp"/><Relationship Id="rId5" Type="http://schemas.openxmlformats.org/officeDocument/2006/relationships/image" Target="../media/image91.jpeg"/><Relationship Id="rId15" Type="http://schemas.openxmlformats.org/officeDocument/2006/relationships/image" Target="../media/image97.png"/><Relationship Id="rId10" Type="http://schemas.openxmlformats.org/officeDocument/2006/relationships/image" Target="../media/image11.png"/><Relationship Id="rId4" Type="http://schemas.openxmlformats.org/officeDocument/2006/relationships/image" Target="../media/image94.png"/><Relationship Id="rId9" Type="http://schemas.openxmlformats.org/officeDocument/2006/relationships/image" Target="../media/image6.png"/><Relationship Id="rId14" Type="http://schemas.openxmlformats.org/officeDocument/2006/relationships/image" Target="../media/image8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11" Type="http://schemas.openxmlformats.org/officeDocument/2006/relationships/image" Target="../media/image100.jpeg"/><Relationship Id="rId5" Type="http://schemas.openxmlformats.org/officeDocument/2006/relationships/image" Target="../media/image2.png"/><Relationship Id="rId10" Type="http://schemas.openxmlformats.org/officeDocument/2006/relationships/image" Target="../media/image5.jpg"/><Relationship Id="rId4" Type="http://schemas.openxmlformats.org/officeDocument/2006/relationships/image" Target="../media/image99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10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image" Target="../media/image3.png"/><Relationship Id="rId7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3.png"/><Relationship Id="rId7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3.png"/><Relationship Id="rId7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05.jpg"/><Relationship Id="rId4" Type="http://schemas.openxmlformats.org/officeDocument/2006/relationships/image" Target="../media/image6.png"/><Relationship Id="rId9" Type="http://schemas.openxmlformats.org/officeDocument/2006/relationships/image" Target="../media/image104.jp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5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6.png"/><Relationship Id="rId7" Type="http://schemas.openxmlformats.org/officeDocument/2006/relationships/image" Target="../media/image118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17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24.png"/><Relationship Id="rId4" Type="http://schemas.openxmlformats.org/officeDocument/2006/relationships/image" Target="../media/image121.png"/><Relationship Id="rId9" Type="http://schemas.microsoft.com/office/2007/relationships/hdphoto" Target="../media/hdphoto10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132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1.png"/><Relationship Id="rId5" Type="http://schemas.microsoft.com/office/2007/relationships/hdphoto" Target="../media/hdphoto13.wdp"/><Relationship Id="rId15" Type="http://schemas.openxmlformats.org/officeDocument/2006/relationships/image" Target="../media/image134.png"/><Relationship Id="rId10" Type="http://schemas.openxmlformats.org/officeDocument/2006/relationships/image" Target="../media/image130.png"/><Relationship Id="rId4" Type="http://schemas.openxmlformats.org/officeDocument/2006/relationships/image" Target="../media/image126.jpeg"/><Relationship Id="rId9" Type="http://schemas.openxmlformats.org/officeDocument/2006/relationships/image" Target="../media/image129.png"/><Relationship Id="rId14" Type="http://schemas.microsoft.com/office/2007/relationships/hdphoto" Target="../media/hdphoto15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microsoft.com/office/2007/relationships/hdphoto" Target="../media/hdphoto23.wdp"/><Relationship Id="rId18" Type="http://schemas.openxmlformats.org/officeDocument/2006/relationships/image" Target="../media/image141.png"/><Relationship Id="rId3" Type="http://schemas.microsoft.com/office/2007/relationships/hdphoto" Target="../media/hdphoto16.wdp"/><Relationship Id="rId21" Type="http://schemas.openxmlformats.org/officeDocument/2006/relationships/image" Target="../media/image143.png"/><Relationship Id="rId7" Type="http://schemas.microsoft.com/office/2007/relationships/hdphoto" Target="../media/hdphoto18.wdp"/><Relationship Id="rId12" Type="http://schemas.microsoft.com/office/2007/relationships/hdphoto" Target="../media/hdphoto22.wdp"/><Relationship Id="rId17" Type="http://schemas.microsoft.com/office/2007/relationships/hdphoto" Target="../media/hdphoto25.wdp"/><Relationship Id="rId25" Type="http://schemas.openxmlformats.org/officeDocument/2006/relationships/image" Target="../media/image145.png"/><Relationship Id="rId2" Type="http://schemas.openxmlformats.org/officeDocument/2006/relationships/image" Target="../media/image135.jpeg"/><Relationship Id="rId16" Type="http://schemas.openxmlformats.org/officeDocument/2006/relationships/image" Target="../media/image140.png"/><Relationship Id="rId20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11" Type="http://schemas.microsoft.com/office/2007/relationships/hdphoto" Target="../media/hdphoto21.wdp"/><Relationship Id="rId24" Type="http://schemas.microsoft.com/office/2007/relationships/hdphoto" Target="../media/hdphoto28.wdp"/><Relationship Id="rId5" Type="http://schemas.microsoft.com/office/2007/relationships/hdphoto" Target="../media/hdphoto17.wdp"/><Relationship Id="rId15" Type="http://schemas.microsoft.com/office/2007/relationships/hdphoto" Target="../media/hdphoto24.wdp"/><Relationship Id="rId23" Type="http://schemas.openxmlformats.org/officeDocument/2006/relationships/image" Target="../media/image144.png"/><Relationship Id="rId10" Type="http://schemas.openxmlformats.org/officeDocument/2006/relationships/image" Target="../media/image138.png"/><Relationship Id="rId19" Type="http://schemas.microsoft.com/office/2007/relationships/hdphoto" Target="../media/hdphoto26.wdp"/><Relationship Id="rId4" Type="http://schemas.openxmlformats.org/officeDocument/2006/relationships/image" Target="../media/image136.png"/><Relationship Id="rId9" Type="http://schemas.microsoft.com/office/2007/relationships/hdphoto" Target="../media/hdphoto20.wdp"/><Relationship Id="rId14" Type="http://schemas.openxmlformats.org/officeDocument/2006/relationships/image" Target="../media/image139.png"/><Relationship Id="rId22" Type="http://schemas.microsoft.com/office/2007/relationships/hdphoto" Target="../media/hdphoto27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5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hyperlink" Target="http://www.uda.org.ua/" TargetMode="External"/><Relationship Id="rId7" Type="http://schemas.microsoft.com/office/2007/relationships/hdphoto" Target="../media/hdphoto2.wdp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hyperlink" Target="https://www.facebook.com/Ukrainiansappers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image" Target="../media/image15.jpe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jpeg"/><Relationship Id="rId7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5.jpg"/><Relationship Id="rId4" Type="http://schemas.openxmlformats.org/officeDocument/2006/relationships/image" Target="../media/image20.jpe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25.jfif"/><Relationship Id="rId2" Type="http://schemas.openxmlformats.org/officeDocument/2006/relationships/video" Target="../media/media2.mp4"/><Relationship Id="rId16" Type="http://schemas.openxmlformats.org/officeDocument/2006/relationships/image" Target="../media/image29.png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5" Type="http://schemas.openxmlformats.org/officeDocument/2006/relationships/image" Target="../media/image28.jpg"/><Relationship Id="rId10" Type="http://schemas.openxmlformats.org/officeDocument/2006/relationships/image" Target="../media/image23.png"/><Relationship Id="rId4" Type="http://schemas.openxmlformats.org/officeDocument/2006/relationships/image" Target="../media/image2.png"/><Relationship Id="rId9" Type="http://schemas.openxmlformats.org/officeDocument/2006/relationships/image" Target="../media/image5.jpg"/><Relationship Id="rId1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png"/><Relationship Id="rId7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3.jfif"/><Relationship Id="rId5" Type="http://schemas.openxmlformats.org/officeDocument/2006/relationships/image" Target="../media/image11.png"/><Relationship Id="rId10" Type="http://schemas.openxmlformats.org/officeDocument/2006/relationships/image" Target="../media/image32.jpg"/><Relationship Id="rId4" Type="http://schemas.openxmlformats.org/officeDocument/2006/relationships/image" Target="../media/image6.png"/><Relationship Id="rId9" Type="http://schemas.openxmlformats.org/officeDocument/2006/relationships/image" Target="../media/image3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5.jpg"/><Relationship Id="rId3" Type="http://schemas.openxmlformats.org/officeDocument/2006/relationships/image" Target="../media/image35.jpeg"/><Relationship Id="rId7" Type="http://schemas.openxmlformats.org/officeDocument/2006/relationships/image" Target="../media/image37.png"/><Relationship Id="rId12" Type="http://schemas.microsoft.com/office/2007/relationships/hdphoto" Target="../media/hdphoto2.wdp"/><Relationship Id="rId2" Type="http://schemas.openxmlformats.org/officeDocument/2006/relationships/image" Target="../media/image34.jpeg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image" Target="../media/image41.jpg"/><Relationship Id="rId10" Type="http://schemas.openxmlformats.org/officeDocument/2006/relationships/image" Target="../media/image6.png"/><Relationship Id="rId4" Type="http://schemas.openxmlformats.org/officeDocument/2006/relationships/image" Target="../media/image36.jpeg"/><Relationship Id="rId9" Type="http://schemas.openxmlformats.org/officeDocument/2006/relationships/image" Target="../media/image39.jpg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.jpg"/><Relationship Id="rId2" Type="http://schemas.openxmlformats.org/officeDocument/2006/relationships/image" Target="../media/image2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11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000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953"/>
          <a:stretch/>
        </p:blipFill>
        <p:spPr>
          <a:xfrm>
            <a:off x="10885" y="2743200"/>
            <a:ext cx="9133115" cy="4114800"/>
          </a:xfrm>
          <a:prstGeom prst="rect">
            <a:avLst/>
          </a:prstGeom>
        </p:spPr>
      </p:pic>
      <p:sp>
        <p:nvSpPr>
          <p:cNvPr id="5" name="Прямокутник 6"/>
          <p:cNvSpPr/>
          <p:nvPr/>
        </p:nvSpPr>
        <p:spPr>
          <a:xfrm>
            <a:off x="1" y="1650795"/>
            <a:ext cx="9144000" cy="934871"/>
          </a:xfrm>
          <a:prstGeom prst="rect">
            <a:avLst/>
          </a:prstGeom>
          <a:effectLst>
            <a:outerShdw blurRad="38100" dist="50800" dir="3600000" sx="77000" sy="77000" algn="ctr" rotWithShape="0">
              <a:schemeClr val="tx1">
                <a:alpha val="84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8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НАВЧАННЯ З ПОПЕРЕДЖЕННЯ РИЗИКІВ ВІД</a:t>
            </a:r>
          </a:p>
          <a:p>
            <a:pPr algn="ctr"/>
            <a:r>
              <a:rPr lang="uk-UA" sz="675" b="1" dirty="0"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8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chemeClr val="tx1">
                      <a:alpha val="48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ВИБУХОНЕБЕЗПЕЧНИХ ПРЕДМЕТІВ</a:t>
            </a:r>
          </a:p>
        </p:txBody>
      </p: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0" y="0"/>
            <a:ext cx="9144000" cy="285752"/>
            <a:chOff x="-1" y="-2"/>
            <a:chExt cx="12192000" cy="38100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B098B58-0230-42C2-92D9-E6DB4E962E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6" y="491266"/>
            <a:ext cx="2005072" cy="5510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5080A54-B751-44AA-B2D9-75E244E0A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92" y="528630"/>
            <a:ext cx="1298871" cy="5136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50E66A-2D3C-476E-9030-C33C682D4F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898" y="436914"/>
            <a:ext cx="1286537" cy="79152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6105257-B0FA-4444-954A-BB911CEAE4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992" y="557226"/>
            <a:ext cx="1298871" cy="51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66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084" y="0"/>
            <a:ext cx="9196832" cy="6858000"/>
          </a:xfrm>
          <a:prstGeom prst="rect">
            <a:avLst/>
          </a:prstGeom>
        </p:spPr>
      </p:pic>
      <p:sp>
        <p:nvSpPr>
          <p:cNvPr id="7" name="Прямокутник 12"/>
          <p:cNvSpPr/>
          <p:nvPr/>
        </p:nvSpPr>
        <p:spPr>
          <a:xfrm>
            <a:off x="1052945" y="324262"/>
            <a:ext cx="60313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ІДЕНТИФІКАЦІЯ ЗАГРОЗ</a:t>
            </a:r>
          </a:p>
        </p:txBody>
      </p:sp>
      <p:sp>
        <p:nvSpPr>
          <p:cNvPr id="8" name="Прямокутник 13"/>
          <p:cNvSpPr/>
          <p:nvPr/>
        </p:nvSpPr>
        <p:spPr>
          <a:xfrm>
            <a:off x="1052945" y="835495"/>
            <a:ext cx="6031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ЗАЛИШЕНІ БОЄПРИПАСИ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9" name="Прямокутник 14"/>
          <p:cNvSpPr/>
          <p:nvPr/>
        </p:nvSpPr>
        <p:spPr>
          <a:xfrm>
            <a:off x="4546177" y="1787238"/>
            <a:ext cx="45978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46063">
              <a:buFont typeface="Arial" panose="020B0604020202020204" pitchFamily="34" charset="0"/>
              <a:buChar char="•"/>
              <a:defRPr/>
            </a:pPr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ПОКИНУТИХ ВІЙСЬКОВИХ ПОЗИЦІЙ (бліндажі, окопи, інженерні укриття)</a:t>
            </a:r>
          </a:p>
          <a:p>
            <a:pPr marL="342900" indent="-246063">
              <a:buFont typeface="Arial" panose="020B0604020202020204" pitchFamily="34" charset="0"/>
              <a:buChar char="•"/>
              <a:defRPr/>
            </a:pPr>
            <a:endParaRPr lang="uk-UA" sz="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  <a:p>
            <a:pPr marL="342900" indent="-246063">
              <a:buFont typeface="Arial" panose="020B0604020202020204" pitchFamily="34" charset="0"/>
              <a:buChar char="•"/>
              <a:defRPr/>
            </a:pPr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ЗРУЙНОВАНИХ АБО ПОКИНУТИХ БУДІВЕЛЬ</a:t>
            </a:r>
          </a:p>
        </p:txBody>
      </p:sp>
      <p:sp>
        <p:nvSpPr>
          <p:cNvPr id="10" name="Прямокутник 15"/>
          <p:cNvSpPr/>
          <p:nvPr/>
        </p:nvSpPr>
        <p:spPr>
          <a:xfrm>
            <a:off x="2978296" y="1335232"/>
            <a:ext cx="4935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МОЖУТЬ ЗНАХОДИТИСЬ БІЛЯ:</a:t>
            </a:r>
          </a:p>
        </p:txBody>
      </p:sp>
      <p:pic>
        <p:nvPicPr>
          <p:cNvPr id="11" name="Изображение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213" y="5038228"/>
            <a:ext cx="2460787" cy="1842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Изображение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634" y="5046364"/>
            <a:ext cx="2728648" cy="1826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0" y="-2351"/>
            <a:ext cx="9144000" cy="285752"/>
            <a:chOff x="-1" y="-2"/>
            <a:chExt cx="12192000" cy="381003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F9178AA-36E8-4501-B3EC-675CDFAA8E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12" y="349414"/>
            <a:ext cx="1009662" cy="6211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7679073-C45D-49B5-9328-7ACFE4B5C4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1" y="377622"/>
            <a:ext cx="997312" cy="57864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C6B01A-566F-470E-8070-C986DF4FFD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98" y="437138"/>
            <a:ext cx="1019342" cy="4031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083449-1F6B-4130-A46B-CC54534253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212" y="3612183"/>
            <a:ext cx="2460788" cy="138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19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9" y="2125943"/>
            <a:ext cx="4531361" cy="2231499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986" y="2109935"/>
            <a:ext cx="3282975" cy="22475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38989" y="4957612"/>
            <a:ext cx="74756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>
                <a:effectLst>
                  <a:outerShdw blurRad="38100" dist="25400" dir="2700000" algn="tl">
                    <a:schemeClr val="tx1"/>
                  </a:outerShdw>
                </a:effectLst>
                <a:ea typeface="Calibri" panose="020F0502020204030204" pitchFamily="34" charset="0"/>
              </a:rPr>
              <a:t>Найбільша кількість випадків травмування від ВНП (опіки, втрата частини кінцівок, зору тощо) пов’язана саме з набоями.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43" y="5138162"/>
            <a:ext cx="419614" cy="419614"/>
          </a:xfrm>
          <a:prstGeom prst="rect">
            <a:avLst/>
          </a:prstGeom>
        </p:spPr>
      </p:pic>
      <p:sp>
        <p:nvSpPr>
          <p:cNvPr id="10" name="Прямокутник 5"/>
          <p:cNvSpPr/>
          <p:nvPr/>
        </p:nvSpPr>
        <p:spPr>
          <a:xfrm>
            <a:off x="-276137" y="669282"/>
            <a:ext cx="915709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ІДЕНТИФІКАЦІЯ ЗАГРОЗ</a:t>
            </a:r>
          </a:p>
        </p:txBody>
      </p:sp>
      <p:sp>
        <p:nvSpPr>
          <p:cNvPr id="14" name="Прямокутник 13"/>
          <p:cNvSpPr/>
          <p:nvPr/>
        </p:nvSpPr>
        <p:spPr>
          <a:xfrm>
            <a:off x="-5953" y="1237941"/>
            <a:ext cx="91499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НАБОЇ</a:t>
            </a:r>
            <a:endParaRPr lang="en-GB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grpSp>
        <p:nvGrpSpPr>
          <p:cNvPr id="15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0" y="-2351"/>
            <a:ext cx="9144000" cy="285752"/>
            <a:chOff x="-1" y="-2"/>
            <a:chExt cx="12192000" cy="38100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15209DA-5045-4A2E-8EA8-47579C8405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12" y="349414"/>
            <a:ext cx="1009662" cy="62117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12D130A-761B-4EB1-94EE-99365CAED5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1" y="377622"/>
            <a:ext cx="997312" cy="57864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FB22F97-E3FF-4C78-A5B5-49548635F1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98" y="437138"/>
            <a:ext cx="1019342" cy="40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3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1400" dirty="0"/>
          </a:p>
        </p:txBody>
      </p:sp>
      <p:grpSp>
        <p:nvGrpSpPr>
          <p:cNvPr id="5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0" y="-2351"/>
            <a:ext cx="9144000" cy="285752"/>
            <a:chOff x="-1" y="-2"/>
            <a:chExt cx="12192000" cy="381003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0"/>
          <a:stretch/>
        </p:blipFill>
        <p:spPr>
          <a:xfrm flipH="1">
            <a:off x="0" y="298933"/>
            <a:ext cx="9105161" cy="63856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74" y="1926314"/>
            <a:ext cx="2672572" cy="178171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8" y="1021114"/>
            <a:ext cx="2615293" cy="2501580"/>
          </a:xfrm>
          <a:prstGeom prst="rect">
            <a:avLst/>
          </a:prstGeom>
        </p:spPr>
      </p:pic>
      <p:sp>
        <p:nvSpPr>
          <p:cNvPr id="20" name="Прямокутник 10"/>
          <p:cNvSpPr/>
          <p:nvPr/>
        </p:nvSpPr>
        <p:spPr>
          <a:xfrm>
            <a:off x="807930" y="1021114"/>
            <a:ext cx="81897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САМОРОБНІ ВИБУХОВІ </a:t>
            </a:r>
          </a:p>
          <a:p>
            <a:pPr algn="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ПРИСТРОЇ </a:t>
            </a:r>
            <a:endParaRPr lang="uk-UA" sz="3200" dirty="0"/>
          </a:p>
        </p:txBody>
      </p:sp>
      <p:sp>
        <p:nvSpPr>
          <p:cNvPr id="22" name="Прямокутник 5"/>
          <p:cNvSpPr/>
          <p:nvPr/>
        </p:nvSpPr>
        <p:spPr>
          <a:xfrm>
            <a:off x="424154" y="324508"/>
            <a:ext cx="639069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ІДЕНТИФІКАЦІЯ ЗАГРОЗ</a:t>
            </a:r>
          </a:p>
        </p:txBody>
      </p:sp>
      <p:pic>
        <p:nvPicPr>
          <p:cNvPr id="23" name="Изображение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79" y="2415951"/>
            <a:ext cx="2643502" cy="1619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10528" y="3881411"/>
            <a:ext cx="60158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800" b="1" dirty="0">
                <a:solidFill>
                  <a:srgbClr val="002060"/>
                </a:solidFill>
                <a:effectLst>
                  <a:outerShdw blurRad="38100" dist="25400" dir="2700000" algn="tl">
                    <a:schemeClr val="tx1"/>
                  </a:outerShdw>
                </a:effectLst>
                <a:latin typeface="Corbel" panose="020B0503020204020204" pitchFamily="34" charset="0"/>
                <a:ea typeface="Calibri" panose="020F0502020204030204" pitchFamily="34" charset="0"/>
              </a:rPr>
              <a:t>Будь-яка річ, залишена в громадському місці чи транспорті без нагляду, без господаря </a:t>
            </a:r>
            <a:r>
              <a:rPr lang="uk-UA" sz="2800" b="1" dirty="0">
                <a:solidFill>
                  <a:srgbClr val="002060"/>
                </a:solidFill>
                <a:effectLst>
                  <a:outerShdw blurRad="38100" dist="25400" dir="2700000" algn="tl">
                    <a:schemeClr val="tx1"/>
                  </a:outerShdw>
                </a:effectLst>
                <a:latin typeface="Corbel" panose="020B0503020204020204" pitchFamily="34" charset="0"/>
                <a:ea typeface="Times New Roman" panose="02020603050405020304" pitchFamily="18" charset="0"/>
              </a:rPr>
              <a:t>– </a:t>
            </a:r>
            <a:r>
              <a:rPr lang="uk-UA" sz="2800" b="1" dirty="0">
                <a:solidFill>
                  <a:srgbClr val="002060"/>
                </a:solidFill>
                <a:effectLst>
                  <a:outerShdw blurRad="38100" dist="25400" dir="2700000" algn="tl">
                    <a:schemeClr val="tx1"/>
                  </a:outerShdw>
                </a:effectLst>
                <a:latin typeface="Corbel" panose="020B0503020204020204" pitchFamily="34" charset="0"/>
                <a:ea typeface="Calibri" panose="020F0502020204030204" pitchFamily="34" charset="0"/>
              </a:rPr>
              <a:t>це потенційна загроза, </a:t>
            </a:r>
            <a:r>
              <a:rPr lang="uk-UA" sz="2800" b="1" dirty="0">
                <a:solidFill>
                  <a:srgbClr val="002060"/>
                </a:solidFill>
                <a:effectLst>
                  <a:outerShdw blurRad="38100" dist="25400" dir="2700000" algn="tl">
                    <a:schemeClr val="tx1"/>
                  </a:outerShdw>
                </a:effectLst>
                <a:latin typeface="Corbel" panose="020B0503020204020204" pitchFamily="34" charset="0"/>
              </a:rPr>
              <a:t>навіть якщо не помітно певних ознак </a:t>
            </a:r>
            <a:r>
              <a:rPr lang="uk-UA" sz="2800" b="1" dirty="0">
                <a:solidFill>
                  <a:srgbClr val="002060"/>
                </a:solidFill>
                <a:effectLst>
                  <a:outerShdw blurRad="38100" dist="25400" dir="2700000" algn="tl">
                    <a:schemeClr val="tx1"/>
                  </a:outerShdw>
                </a:effectLst>
                <a:latin typeface="Corbel" panose="020B0503020204020204" pitchFamily="34" charset="0"/>
                <a:ea typeface="Calibri" panose="020F0502020204030204" pitchFamily="34" charset="0"/>
              </a:rPr>
              <a:t>саморобного вибухового пристрою.</a:t>
            </a:r>
            <a:endParaRPr lang="uk-UA" sz="2800" dirty="0">
              <a:solidFill>
                <a:srgbClr val="002060"/>
              </a:solidFill>
              <a:effectLst>
                <a:outerShdw blurRad="38100" dist="25400" dir="2700000" algn="tl">
                  <a:schemeClr val="tx1"/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1A22F8-9D44-4474-B688-40CDFC53D0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12" y="349414"/>
            <a:ext cx="1009662" cy="62117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6C24A70-F560-4C03-8BD5-86D4246D23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1" y="377622"/>
            <a:ext cx="997312" cy="57864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8A1DA9F-347F-4B8B-BD9D-D5FBDA894B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98" y="437138"/>
            <a:ext cx="1019342" cy="4031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B13312-1219-4876-BF98-B1E6E911EA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79" y="4548673"/>
            <a:ext cx="2643502" cy="201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004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0" y="-2351"/>
            <a:ext cx="9144000" cy="285752"/>
            <a:chOff x="-1" y="-2"/>
            <a:chExt cx="12192000" cy="381003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70"/>
          <a:stretch/>
        </p:blipFill>
        <p:spPr>
          <a:xfrm flipH="1">
            <a:off x="0" y="283400"/>
            <a:ext cx="9580728" cy="6407911"/>
          </a:xfrm>
          <a:prstGeom prst="rect">
            <a:avLst/>
          </a:prstGeom>
        </p:spPr>
      </p:pic>
      <p:sp>
        <p:nvSpPr>
          <p:cNvPr id="7" name="Прямокутник 19"/>
          <p:cNvSpPr/>
          <p:nvPr/>
        </p:nvSpPr>
        <p:spPr>
          <a:xfrm>
            <a:off x="973445" y="307127"/>
            <a:ext cx="643815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ІДЕНТИФІКАЦІЯ ЗАГРОЗИ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570ABE6-4B7B-47A4-B8FF-DCFEA77EE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12" y="349414"/>
            <a:ext cx="1009662" cy="6211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479224A-376D-4FD1-AE8C-6D2C32E3E6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1" y="377622"/>
            <a:ext cx="997312" cy="5786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C4481AB-A859-4190-A0FC-2B4FE2CD2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98" y="437138"/>
            <a:ext cx="1019342" cy="4031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C1D1E1-88F7-4277-ACD1-93D2C6DDA1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40267"/>
            <a:ext cx="5982807" cy="418699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898" y="4587720"/>
            <a:ext cx="1393773" cy="181307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1EB9830-9F14-482A-880F-AF046A23DC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75505"/>
            <a:ext cx="3428999" cy="20057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D2B668D-3447-4765-B9C1-4EB5BC9DA9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040" y="4579340"/>
            <a:ext cx="1499663" cy="180759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7F99A3-F3DE-46D4-87F1-27D2441F7E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731" y="4584512"/>
            <a:ext cx="1996060" cy="1807599"/>
          </a:xfrm>
          <a:prstGeom prst="rect">
            <a:avLst/>
          </a:prstGeom>
        </p:spPr>
      </p:pic>
      <p:sp>
        <p:nvSpPr>
          <p:cNvPr id="5" name="Прямокутник 17"/>
          <p:cNvSpPr/>
          <p:nvPr/>
        </p:nvSpPr>
        <p:spPr>
          <a:xfrm>
            <a:off x="0" y="935150"/>
            <a:ext cx="39990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МІНИ-ПАСТКИ</a:t>
            </a:r>
            <a:endParaRPr lang="en-GB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32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32871" y="1"/>
            <a:ext cx="917687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4" name="Прямоугольник 3"/>
          <p:cNvSpPr/>
          <p:nvPr/>
        </p:nvSpPr>
        <p:spPr>
          <a:xfrm>
            <a:off x="0" y="369450"/>
            <a:ext cx="8181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Мінно-вибухові травми</a:t>
            </a:r>
          </a:p>
        </p:txBody>
      </p:sp>
      <p:grpSp>
        <p:nvGrpSpPr>
          <p:cNvPr id="6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-32871" y="-20944"/>
            <a:ext cx="9144000" cy="285752"/>
            <a:chOff x="-1" y="-2"/>
            <a:chExt cx="12192000" cy="381003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825" y="1358007"/>
            <a:ext cx="2403383" cy="1846730"/>
          </a:xfrm>
          <a:prstGeom prst="rect">
            <a:avLst/>
          </a:prstGeom>
        </p:spPr>
      </p:pic>
      <p:pic>
        <p:nvPicPr>
          <p:cNvPr id="16" name="Рисунок 15" descr="http://www.exploders.info/images/articles/os4travma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825" y="4439594"/>
            <a:ext cx="2397922" cy="21817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59926" y="1230719"/>
            <a:ext cx="2310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1-й тип травм:</a:t>
            </a: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sz="24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926" y="3271292"/>
            <a:ext cx="2310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2-й тип травм:</a:t>
            </a: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sz="2400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9926" y="4245878"/>
            <a:ext cx="22884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3-й тип травм:</a:t>
            </a:r>
            <a:r>
              <a:rPr lang="uk-UA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uk-UA" sz="2400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67710" y="3300747"/>
            <a:ext cx="66111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Множинні травми голови, шиї, грудей чи живота</a:t>
            </a:r>
          </a:p>
          <a:p>
            <a:r>
              <a:rPr lang="uk-UA" sz="2400" b="1" dirty="0">
                <a:latin typeface="Times New Roman" panose="02020603050405020304" pitchFamily="18" charset="0"/>
              </a:rPr>
              <a:t>(осколкове поранення)</a:t>
            </a:r>
            <a:endParaRPr lang="uk-UA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72322" y="1251666"/>
            <a:ext cx="3753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Травматична ампутація стопи або гомілки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(фугасна протипіхотна міна)</a:t>
            </a:r>
            <a:endParaRPr lang="uk-UA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267710" y="4285127"/>
            <a:ext cx="426142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Важкі травми верхньої кінцівки (кінцівок) з супутніми травмами обличчя, частіше всього втратою зору</a:t>
            </a:r>
          </a:p>
          <a:p>
            <a:pPr algn="just"/>
            <a:r>
              <a:rPr lang="uk-UA" sz="2200" b="1" spc="-20" dirty="0">
                <a:latin typeface="Times New Roman" panose="02020603050405020304" pitchFamily="18" charset="0"/>
              </a:rPr>
              <a:t>(ризикована поведінка – спроба взяти до рук вибухонебезпечний предмет)</a:t>
            </a:r>
            <a:endParaRPr lang="uk-UA" sz="2200" b="1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C07AE1D-60AE-4E28-BBAB-0A042A938D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12" y="349414"/>
            <a:ext cx="1009662" cy="6211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23FEBDA-70D5-4A03-9C43-6479248A54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1" y="377622"/>
            <a:ext cx="997312" cy="57864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DEE5041-822D-44F5-9692-FB791CC9E3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98" y="437138"/>
            <a:ext cx="1019342" cy="40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96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0" y="1261608"/>
            <a:ext cx="7886700" cy="433358"/>
          </a:xfrm>
        </p:spPr>
        <p:txBody>
          <a:bodyPr>
            <a:noAutofit/>
          </a:bodyPr>
          <a:lstStyle/>
          <a:p>
            <a:pPr algn="ctr"/>
            <a:r>
              <a:rPr lang="uk-UA" sz="2700" b="1" dirty="0">
                <a:solidFill>
                  <a:srgbClr val="C00000"/>
                </a:solidFill>
              </a:rPr>
              <a:t>Виберіть правильні відповіді</a:t>
            </a:r>
          </a:p>
        </p:txBody>
      </p:sp>
      <p:pic>
        <p:nvPicPr>
          <p:cNvPr id="5125" name="Рисунок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566" y="1972615"/>
            <a:ext cx="2483644" cy="16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Рисунок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34" y="1972615"/>
            <a:ext cx="2237185" cy="16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Рисунок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789" y="1972615"/>
            <a:ext cx="2237185" cy="16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" name="Изображение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r="2792"/>
          <a:stretch>
            <a:fillRect/>
          </a:stretch>
        </p:blipFill>
        <p:spPr bwMode="auto">
          <a:xfrm>
            <a:off x="694134" y="3895473"/>
            <a:ext cx="2230041" cy="167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Рисунок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980" y="3895473"/>
            <a:ext cx="2235994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Рисунок 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565" y="3895474"/>
            <a:ext cx="2484834" cy="1670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14301" y="1004501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 sz="1350"/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094302" y="5554547"/>
            <a:ext cx="4971554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indent="88106" defTabSz="685800" fontAlgn="base">
              <a:spcBef>
                <a:spcPct val="0"/>
              </a:spcBef>
              <a:spcAft>
                <a:spcPct val="0"/>
              </a:spcAft>
              <a:tabLst>
                <a:tab pos="1215629" algn="l"/>
              </a:tabLst>
            </a:pPr>
            <a:r>
              <a:rPr lang="uk-UA" sz="825" dirty="0"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uk-UA" b="1" dirty="0">
                <a:latin typeface="Arial" pitchFamily="34" charset="0"/>
                <a:ea typeface="Calibri" pitchFamily="34" charset="0"/>
                <a:cs typeface="Arial" pitchFamily="34" charset="0"/>
              </a:rPr>
              <a:t>Які серед вказаних територій безпечні?</a:t>
            </a:r>
            <a:endParaRPr lang="uk-UA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7381" y="5849616"/>
            <a:ext cx="555783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1215629" algn="l"/>
              </a:tabLst>
            </a:pPr>
            <a:r>
              <a:rPr lang="ru-RU" sz="1500" b="1" dirty="0">
                <a:latin typeface="Arial" pitchFamily="34" charset="0"/>
                <a:ea typeface="Calibri" pitchFamily="34" charset="0"/>
                <a:cs typeface="Arial" pitchFamily="34" charset="0"/>
              </a:rPr>
              <a:t>    1.  </a:t>
            </a:r>
            <a:r>
              <a:rPr lang="ru-RU" sz="1350" b="1" dirty="0">
                <a:latin typeface="Menlo Bold"/>
                <a:ea typeface="Times New Roman" pitchFamily="18" charset="0"/>
                <a:cs typeface="Times New Roman" pitchFamily="18" charset="0"/>
              </a:rPr>
              <a:t>☐</a:t>
            </a:r>
            <a:r>
              <a:rPr lang="ru-RU" sz="1500" b="1" dirty="0">
                <a:latin typeface="Arial" pitchFamily="34" charset="0"/>
                <a:ea typeface="Calibri" pitchFamily="34" charset="0"/>
                <a:cs typeface="Arial" pitchFamily="34" charset="0"/>
              </a:rPr>
              <a:t>	2.  </a:t>
            </a:r>
            <a:r>
              <a:rPr lang="ru-RU" sz="1350" b="1" dirty="0">
                <a:latin typeface="Menlo Bold"/>
                <a:ea typeface="Times New Roman" pitchFamily="18" charset="0"/>
                <a:cs typeface="Times New Roman" pitchFamily="18" charset="0"/>
              </a:rPr>
              <a:t>☐</a:t>
            </a:r>
            <a:r>
              <a:rPr lang="ru-RU" sz="1500" b="1" dirty="0">
                <a:latin typeface="Arial" pitchFamily="34" charset="0"/>
                <a:ea typeface="Calibri" pitchFamily="34" charset="0"/>
                <a:cs typeface="Arial" pitchFamily="34" charset="0"/>
              </a:rPr>
              <a:t>         3.  </a:t>
            </a:r>
            <a:r>
              <a:rPr lang="ru-RU" sz="1350" b="1" dirty="0">
                <a:latin typeface="Menlo Bold"/>
                <a:ea typeface="Times New Roman" pitchFamily="18" charset="0"/>
                <a:cs typeface="Times New Roman" pitchFamily="18" charset="0"/>
              </a:rPr>
              <a:t>☐</a:t>
            </a:r>
            <a:r>
              <a:rPr lang="ru-RU" sz="1500" b="1" dirty="0">
                <a:latin typeface="Arial" pitchFamily="34" charset="0"/>
                <a:ea typeface="Calibri" pitchFamily="34" charset="0"/>
                <a:cs typeface="Arial" pitchFamily="34" charset="0"/>
              </a:rPr>
              <a:t>         4.  </a:t>
            </a:r>
            <a:r>
              <a:rPr lang="ru-RU" sz="1350" b="1" dirty="0">
                <a:latin typeface="Menlo Bold"/>
                <a:ea typeface="Times New Roman" pitchFamily="18" charset="0"/>
                <a:cs typeface="Times New Roman" pitchFamily="18" charset="0"/>
              </a:rPr>
              <a:t>☐</a:t>
            </a:r>
            <a:r>
              <a:rPr lang="ru-RU" sz="1500" b="1" dirty="0">
                <a:latin typeface="Arial" pitchFamily="34" charset="0"/>
                <a:ea typeface="Calibri" pitchFamily="34" charset="0"/>
                <a:cs typeface="Arial" pitchFamily="34" charset="0"/>
              </a:rPr>
              <a:t>         5.   </a:t>
            </a:r>
            <a:r>
              <a:rPr lang="ru-RU" sz="1350" b="1" dirty="0">
                <a:latin typeface="Menlo Bold"/>
                <a:ea typeface="Times New Roman" pitchFamily="18" charset="0"/>
                <a:cs typeface="Times New Roman" pitchFamily="18" charset="0"/>
              </a:rPr>
              <a:t>☐</a:t>
            </a:r>
            <a:r>
              <a:rPr lang="ru-RU" sz="1500" b="1" dirty="0">
                <a:latin typeface="Arial" pitchFamily="34" charset="0"/>
                <a:ea typeface="Calibri" pitchFamily="34" charset="0"/>
                <a:cs typeface="Arial" pitchFamily="34" charset="0"/>
              </a:rPr>
              <a:t>        6. </a:t>
            </a:r>
            <a:r>
              <a:rPr lang="ru-RU" sz="1350" b="1" dirty="0">
                <a:latin typeface="Menlo Bold"/>
                <a:ea typeface="Times New Roman" pitchFamily="18" charset="0"/>
                <a:cs typeface="Times New Roman" pitchFamily="18" charset="0"/>
              </a:rPr>
              <a:t>☐</a:t>
            </a:r>
            <a:endParaRPr lang="ru-R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405" y="1998297"/>
            <a:ext cx="3577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dirty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1.</a:t>
            </a:r>
            <a:endParaRPr lang="uk-UA" sz="135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455788" y="1974229"/>
            <a:ext cx="3577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dirty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2.</a:t>
            </a:r>
            <a:endParaRPr lang="uk-UA" sz="135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14606" y="5258209"/>
            <a:ext cx="3577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4.</a:t>
            </a:r>
            <a:endParaRPr lang="uk-UA" sz="1350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88229" y="5248919"/>
            <a:ext cx="3577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5.</a:t>
            </a:r>
            <a:endParaRPr lang="uk-UA" sz="1350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069966" y="5248919"/>
            <a:ext cx="3577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6.</a:t>
            </a:r>
            <a:endParaRPr lang="uk-UA" sz="135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73028" y="1993313"/>
            <a:ext cx="3577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50" dirty="0">
                <a:solidFill>
                  <a:schemeClr val="bg1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3.</a:t>
            </a:r>
            <a:endParaRPr lang="uk-UA" sz="1350" dirty="0">
              <a:solidFill>
                <a:schemeClr val="bg1"/>
              </a:solidFill>
            </a:endParaRPr>
          </a:p>
        </p:txBody>
      </p:sp>
      <p:grpSp>
        <p:nvGrpSpPr>
          <p:cNvPr id="24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0" y="-2351"/>
            <a:ext cx="9144000" cy="285752"/>
            <a:chOff x="-1" y="-2"/>
            <a:chExt cx="12192000" cy="381003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graphicFrame>
        <p:nvGraphicFramePr>
          <p:cNvPr id="30" name="Таблица 29"/>
          <p:cNvGraphicFramePr>
            <a:graphicFrameLocks noGrp="1"/>
          </p:cNvGraphicFramePr>
          <p:nvPr>
            <p:extLst/>
          </p:nvPr>
        </p:nvGraphicFramePr>
        <p:xfrm>
          <a:off x="0" y="325277"/>
          <a:ext cx="9144000" cy="797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7719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77" marB="34277">
                    <a:gradFill flip="none" rotWithShape="1">
                      <a:gsLst>
                        <a:gs pos="95000">
                          <a:srgbClr val="FFE79B"/>
                        </a:gs>
                        <a:gs pos="60162">
                          <a:srgbClr val="FFE89F"/>
                        </a:gs>
                        <a:gs pos="0">
                          <a:schemeClr val="accent4">
                            <a:lumMod val="5000"/>
                            <a:lumOff val="95000"/>
                          </a:schemeClr>
                        </a:gs>
                        <a:gs pos="74000">
                          <a:schemeClr val="accent4">
                            <a:lumMod val="45000"/>
                            <a:lumOff val="55000"/>
                          </a:schemeClr>
                        </a:gs>
                        <a:gs pos="83000">
                          <a:schemeClr val="accent4">
                            <a:lumMod val="45000"/>
                            <a:lumOff val="55000"/>
                          </a:schemeClr>
                        </a:gs>
                        <a:gs pos="100000">
                          <a:schemeClr val="accent4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" name="Заголовок 1"/>
          <p:cNvSpPr txBox="1">
            <a:spLocks/>
          </p:cNvSpPr>
          <p:nvPr/>
        </p:nvSpPr>
        <p:spPr>
          <a:xfrm>
            <a:off x="1144606" y="386594"/>
            <a:ext cx="7868412" cy="59412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uk-UA" sz="2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Тема 3.  Небезпечні території</a:t>
            </a:r>
          </a:p>
        </p:txBody>
      </p:sp>
      <p:grpSp>
        <p:nvGrpSpPr>
          <p:cNvPr id="33" name="Группа 12"/>
          <p:cNvGrpSpPr>
            <a:grpSpLocks/>
          </p:cNvGrpSpPr>
          <p:nvPr/>
        </p:nvGrpSpPr>
        <p:grpSpPr bwMode="auto">
          <a:xfrm>
            <a:off x="-13098" y="6692503"/>
            <a:ext cx="9154716" cy="165497"/>
            <a:chOff x="-13648" y="0"/>
            <a:chExt cx="12205647" cy="220638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-7298" y="0"/>
              <a:ext cx="12199297" cy="10952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 sz="1350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-13648" y="111113"/>
              <a:ext cx="12199297" cy="10952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 sz="135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4231860" y="5657255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ru-RU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2B164EF-0E37-4B1C-95B2-D27D283B29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96" y="490932"/>
            <a:ext cx="1019342" cy="40312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05128C3-B10C-4D9B-988B-E5FD4E4419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734" y="404635"/>
            <a:ext cx="1009662" cy="62117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3FCFAC2-F990-4C7C-B540-496CA91B09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" y="381659"/>
            <a:ext cx="997312" cy="57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4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15" grpId="0"/>
      <p:bldP spid="19" grpId="0"/>
      <p:bldP spid="20" grpId="0"/>
      <p:bldP spid="21" grpId="0"/>
      <p:bldP spid="22" grpId="0"/>
      <p:bldP spid="31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-4061" y="6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6" name="Прямоугольник 9">
            <a:extLst>
              <a:ext uri="{FF2B5EF4-FFF2-40B4-BE49-F238E27FC236}">
                <a16:creationId xmlns:a16="http://schemas.microsoft.com/office/drawing/2014/main" id="{59808812-6297-44FD-A2E8-637BC07651C6}"/>
              </a:ext>
            </a:extLst>
          </p:cNvPr>
          <p:cNvSpPr/>
          <p:nvPr/>
        </p:nvSpPr>
        <p:spPr>
          <a:xfrm>
            <a:off x="4260052" y="2716825"/>
            <a:ext cx="2332436" cy="32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225"/>
              </a:spcAft>
            </a:pPr>
            <a:endParaRPr lang="uk-UA" sz="12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3" b="8365"/>
          <a:stretch/>
        </p:blipFill>
        <p:spPr>
          <a:xfrm>
            <a:off x="2514817" y="3789532"/>
            <a:ext cx="2072912" cy="119867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3" b="3464"/>
          <a:stretch/>
        </p:blipFill>
        <p:spPr>
          <a:xfrm>
            <a:off x="363689" y="3783622"/>
            <a:ext cx="2070434" cy="119867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" b="21293"/>
          <a:stretch/>
        </p:blipFill>
        <p:spPr>
          <a:xfrm>
            <a:off x="4675295" y="3785029"/>
            <a:ext cx="2093463" cy="119867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1" name="Прямокутник 10"/>
          <p:cNvSpPr/>
          <p:nvPr/>
        </p:nvSpPr>
        <p:spPr>
          <a:xfrm>
            <a:off x="2297929" y="3142283"/>
            <a:ext cx="2256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uk-UA" sz="1600" b="1" dirty="0">
                <a:ea typeface="Verdana" panose="020B0604030504040204" pitchFamily="34" charset="0"/>
                <a:cs typeface="Times New Roman"/>
              </a:rPr>
              <a:t>Покинута військова техніка</a:t>
            </a:r>
            <a:endParaRPr lang="uk-UA" sz="1600" dirty="0"/>
          </a:p>
        </p:txBody>
      </p:sp>
      <p:sp>
        <p:nvSpPr>
          <p:cNvPr id="12" name="Прямокутник 11"/>
          <p:cNvSpPr/>
          <p:nvPr/>
        </p:nvSpPr>
        <p:spPr>
          <a:xfrm>
            <a:off x="166624" y="1135241"/>
            <a:ext cx="23315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uk-UA" sz="1600" b="1" dirty="0">
                <a:ea typeface="Verdana" panose="020B0604030504040204" pitchFamily="34" charset="0"/>
                <a:cs typeface="Times New Roman"/>
              </a:rPr>
              <a:t>Зруйнована інфраструктура</a:t>
            </a:r>
            <a:endParaRPr lang="uk-UA" sz="1600" dirty="0"/>
          </a:p>
        </p:txBody>
      </p:sp>
      <p:sp>
        <p:nvSpPr>
          <p:cNvPr id="13" name="Прямокутник 12"/>
          <p:cNvSpPr/>
          <p:nvPr/>
        </p:nvSpPr>
        <p:spPr>
          <a:xfrm>
            <a:off x="4483364" y="3136612"/>
            <a:ext cx="28169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uk-UA" sz="1600" b="1" dirty="0">
                <a:ea typeface="Verdana" panose="020B0604030504040204" pitchFamily="34" charset="0"/>
                <a:cs typeface="Times New Roman"/>
              </a:rPr>
              <a:t>Місця, пов’язані із військовою діяльністю</a:t>
            </a:r>
            <a:endParaRPr lang="uk-UA" sz="1600" dirty="0"/>
          </a:p>
        </p:txBody>
      </p:sp>
      <p:sp>
        <p:nvSpPr>
          <p:cNvPr id="14" name="Прямокутник 13"/>
          <p:cNvSpPr/>
          <p:nvPr/>
        </p:nvSpPr>
        <p:spPr>
          <a:xfrm>
            <a:off x="138378" y="3136612"/>
            <a:ext cx="25115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uk-UA" sz="1600" b="1" dirty="0">
                <a:ea typeface="Verdana" panose="020B0604030504040204" pitchFamily="34" charset="0"/>
                <a:cs typeface="Times New Roman"/>
              </a:rPr>
              <a:t>Зруйновані будівлі та споруди</a:t>
            </a:r>
            <a:endParaRPr lang="uk-UA" sz="1600" dirty="0"/>
          </a:p>
        </p:txBody>
      </p:sp>
      <p:pic>
        <p:nvPicPr>
          <p:cNvPr id="21" name="Рисунок 2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964" y="1766586"/>
            <a:ext cx="2082207" cy="12180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4" name="Рисунок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324" y="3783622"/>
            <a:ext cx="2040815" cy="120804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5" name="Прямокутник 11"/>
          <p:cNvSpPr/>
          <p:nvPr/>
        </p:nvSpPr>
        <p:spPr>
          <a:xfrm>
            <a:off x="6854781" y="3096025"/>
            <a:ext cx="2436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uk-UA" sz="1600" b="1" dirty="0">
                <a:ea typeface="Verdana" panose="020B0604030504040204" pitchFamily="34" charset="0"/>
                <a:cs typeface="Times New Roman"/>
              </a:rPr>
              <a:t>Залишки мертвих тварин</a:t>
            </a:r>
            <a:endParaRPr lang="uk-UA" sz="1600" dirty="0"/>
          </a:p>
        </p:txBody>
      </p:sp>
      <p:sp>
        <p:nvSpPr>
          <p:cNvPr id="27" name="Прямокутник 11"/>
          <p:cNvSpPr/>
          <p:nvPr/>
        </p:nvSpPr>
        <p:spPr>
          <a:xfrm>
            <a:off x="6732980" y="1112133"/>
            <a:ext cx="2808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uk-UA" sz="1600" b="1" dirty="0">
                <a:ea typeface="Verdana" panose="020B0604030504040204" pitchFamily="34" charset="0"/>
                <a:cs typeface="Times New Roman"/>
              </a:rPr>
              <a:t>Узбіччя доріг, ґрунтові дороги, лісосмуги</a:t>
            </a:r>
            <a:endParaRPr lang="uk-UA" sz="1600" dirty="0"/>
          </a:p>
        </p:txBody>
      </p:sp>
      <p:sp>
        <p:nvSpPr>
          <p:cNvPr id="29" name="Прямокутник 11"/>
          <p:cNvSpPr/>
          <p:nvPr/>
        </p:nvSpPr>
        <p:spPr>
          <a:xfrm>
            <a:off x="2378673" y="1246299"/>
            <a:ext cx="214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uk-UA" sz="1600" b="1" dirty="0">
                <a:ea typeface="Verdana" panose="020B0604030504040204" pitchFamily="34" charset="0"/>
                <a:cs typeface="Times New Roman"/>
              </a:rPr>
              <a:t>Місця обстрілів</a:t>
            </a:r>
            <a:endParaRPr lang="uk-UA" sz="1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86295" y="5055025"/>
            <a:ext cx="841318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uk-UA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Необроблені поля та ділянки, де не ведеться господарська діяльність</a:t>
            </a:r>
            <a:r>
              <a:rPr lang="uk-UA" sz="1700" b="1" dirty="0">
                <a:solidFill>
                  <a:srgbClr val="FF0000"/>
                </a:solidFill>
                <a:latin typeface="Corbel" panose="020B0503020204020204" pitchFamily="34" charset="0"/>
              </a:rPr>
              <a:t>, </a:t>
            </a:r>
            <a:r>
              <a:rPr lang="uk-UA" sz="1700" dirty="0">
                <a:solidFill>
                  <a:srgbClr val="FF0000"/>
                </a:solidFill>
                <a:latin typeface="Corbel" panose="020B0503020204020204" pitchFamily="34" charset="0"/>
              </a:rPr>
              <a:t>теж можуть становити загрозу, тому їх потрібно оминати.</a:t>
            </a:r>
            <a:r>
              <a:rPr lang="uk-UA" sz="1700" b="1" dirty="0">
                <a:solidFill>
                  <a:srgbClr val="FF0000"/>
                </a:solidFill>
                <a:latin typeface="Corbel" panose="020B0503020204020204" pitchFamily="34" charset="0"/>
              </a:rPr>
              <a:t>   </a:t>
            </a:r>
            <a:endParaRPr lang="uk-UA" sz="1700" dirty="0">
              <a:solidFill>
                <a:srgbClr val="FF0000"/>
              </a:solidFill>
              <a:latin typeface="Corbel" panose="020B050302020402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uk-UA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Ділянки з видимими ознаками пошкодження ґрунту та травного покриття, залишками дротів, розтяжок, ниток, мотузок, ізоляції, </a:t>
            </a:r>
            <a:r>
              <a:rPr lang="uk-UA" sz="17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скотчу</a:t>
            </a:r>
            <a:r>
              <a:rPr lang="uk-UA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тощо.</a:t>
            </a:r>
            <a:endParaRPr lang="uk-UA" sz="17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  <a:p>
            <a:pPr marL="214313" indent="-214313" algn="just">
              <a:buFont typeface="Wingdings" panose="05000000000000000000" pitchFamily="2" charset="2"/>
              <a:buChar char="§"/>
            </a:pPr>
            <a:r>
              <a:rPr lang="uk-UA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Водойми, переправи, мости та інші важливі елементи інфраструктури можуть бути замінованими, </a:t>
            </a:r>
            <a:r>
              <a:rPr lang="uk-UA" sz="1700" dirty="0">
                <a:solidFill>
                  <a:srgbClr val="FF0000"/>
                </a:solidFill>
                <a:latin typeface="Corbel" panose="020B0503020204020204" pitchFamily="34" charset="0"/>
              </a:rPr>
              <a:t>тому потрібно бути уважними та не наражати себе на небезпеку.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3" y="5602824"/>
            <a:ext cx="419614" cy="419614"/>
          </a:xfrm>
          <a:prstGeom prst="rect">
            <a:avLst/>
          </a:prstGeom>
        </p:spPr>
      </p:pic>
      <p:grpSp>
        <p:nvGrpSpPr>
          <p:cNvPr id="26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0" y="-4032"/>
            <a:ext cx="9144000" cy="285752"/>
            <a:chOff x="-1" y="-2"/>
            <a:chExt cx="12192000" cy="381003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sp>
        <p:nvSpPr>
          <p:cNvPr id="38" name="Прямокутник 17"/>
          <p:cNvSpPr/>
          <p:nvPr/>
        </p:nvSpPr>
        <p:spPr>
          <a:xfrm>
            <a:off x="-528506" y="432845"/>
            <a:ext cx="9158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ОЗНАКИ НЕБЕЗПЕЧНИХ ТЕРИТОРІЙ</a:t>
            </a:r>
            <a:endParaRPr lang="en-GB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420E113-BE75-4C8A-93D9-1327662600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12" y="349414"/>
            <a:ext cx="1009662" cy="62117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AC3550A-917B-484D-8068-0DDBEA0D33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2" y="391949"/>
            <a:ext cx="997312" cy="57864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B1292AB-C38F-4BE7-831C-E00B614D3F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98" y="437138"/>
            <a:ext cx="1019342" cy="4031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67608F-5B10-4360-ABA1-7DFC775B56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8" y="1766445"/>
            <a:ext cx="2014985" cy="12170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EF63E11-F419-4F83-8E35-983DF95CE3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475" y="1775833"/>
            <a:ext cx="2146890" cy="12076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1D3094-2464-441C-9CB9-AA4FC0470B9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294" y="1770434"/>
            <a:ext cx="2082207" cy="12233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" name="Прямокутник 11">
            <a:extLst>
              <a:ext uri="{FF2B5EF4-FFF2-40B4-BE49-F238E27FC236}">
                <a16:creationId xmlns:a16="http://schemas.microsoft.com/office/drawing/2014/main" id="{43B8324E-D412-40E7-A942-8BA2A3FB8463}"/>
              </a:ext>
            </a:extLst>
          </p:cNvPr>
          <p:cNvSpPr/>
          <p:nvPr/>
        </p:nvSpPr>
        <p:spPr>
          <a:xfrm>
            <a:off x="4286093" y="1124243"/>
            <a:ext cx="2681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uk-UA" sz="1600" b="1" dirty="0">
                <a:ea typeface="Verdana" panose="020B0604030504040204" pitchFamily="34" charset="0"/>
                <a:cs typeface="Times New Roman"/>
              </a:rPr>
              <a:t>Поля, на яких не ведеться </a:t>
            </a:r>
            <a:r>
              <a:rPr lang="uk-UA" sz="1600" b="1" dirty="0" err="1">
                <a:ea typeface="Verdana" panose="020B0604030504040204" pitchFamily="34" charset="0"/>
                <a:cs typeface="Times New Roman"/>
              </a:rPr>
              <a:t>госп</a:t>
            </a:r>
            <a:r>
              <a:rPr lang="uk-UA" sz="1600" b="1" dirty="0">
                <a:ea typeface="Verdana" panose="020B0604030504040204" pitchFamily="34" charset="0"/>
                <a:cs typeface="Times New Roman"/>
              </a:rPr>
              <a:t>. діяльність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2301510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2663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956" y="473769"/>
            <a:ext cx="8201025" cy="840581"/>
          </a:xfrm>
        </p:spPr>
        <p:txBody>
          <a:bodyPr>
            <a:normAutofit/>
          </a:bodyPr>
          <a:lstStyle/>
          <a:p>
            <a:pPr algn="ctr"/>
            <a:r>
              <a:rPr lang="uk-UA" sz="2700" b="1" dirty="0">
                <a:solidFill>
                  <a:srgbClr val="C00000"/>
                </a:solidFill>
              </a:rPr>
              <a:t>Які знаки можуть попереджати нас </a:t>
            </a:r>
            <a:br>
              <a:rPr lang="uk-UA" sz="2700" b="1" dirty="0">
                <a:solidFill>
                  <a:srgbClr val="C00000"/>
                </a:solidFill>
              </a:rPr>
            </a:br>
            <a:r>
              <a:rPr lang="uk-UA" sz="2700" b="1" dirty="0">
                <a:solidFill>
                  <a:srgbClr val="C00000"/>
                </a:solidFill>
              </a:rPr>
              <a:t>щодо мінної небезпеки?</a:t>
            </a:r>
          </a:p>
        </p:txBody>
      </p:sp>
      <p:pic>
        <p:nvPicPr>
          <p:cNvPr id="6148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754" y="3900488"/>
            <a:ext cx="2316956" cy="182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753" y="1715691"/>
            <a:ext cx="2309813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Рисунок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157" y="3927277"/>
            <a:ext cx="2364581" cy="176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172605" y="172750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1.</a:t>
            </a:r>
            <a:endParaRPr lang="uk-UA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715821" y="172750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2.</a:t>
            </a:r>
            <a:endParaRPr lang="uk-UA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72604" y="3927277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3.</a:t>
            </a:r>
            <a:endParaRPr lang="uk-UA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701575" y="3900488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4.</a:t>
            </a:r>
            <a:endParaRPr lang="uk-UA" b="1" dirty="0"/>
          </a:p>
        </p:txBody>
      </p:sp>
      <p:grpSp>
        <p:nvGrpSpPr>
          <p:cNvPr id="16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0" y="-2351"/>
            <a:ext cx="9144000" cy="285752"/>
            <a:chOff x="-1" y="-2"/>
            <a:chExt cx="12192000" cy="381003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grpSp>
        <p:nvGrpSpPr>
          <p:cNvPr id="22" name="Группа 12"/>
          <p:cNvGrpSpPr>
            <a:grpSpLocks/>
          </p:cNvGrpSpPr>
          <p:nvPr/>
        </p:nvGrpSpPr>
        <p:grpSpPr bwMode="auto">
          <a:xfrm>
            <a:off x="-13098" y="6692503"/>
            <a:ext cx="9154716" cy="165497"/>
            <a:chOff x="-13648" y="0"/>
            <a:chExt cx="12205647" cy="220638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-7298" y="0"/>
              <a:ext cx="12199297" cy="10952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 sz="1350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-13648" y="111113"/>
              <a:ext cx="12199297" cy="10952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 sz="1350"/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4FC1059-C269-4876-86FA-C81865D4F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96" y="490932"/>
            <a:ext cx="1019342" cy="40312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821DF29-0D10-41FC-A273-E18CE48CE8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734" y="404635"/>
            <a:ext cx="1009662" cy="62117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C66A1D5-204B-40E1-9647-1560E4B86A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" y="381659"/>
            <a:ext cx="997312" cy="5786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5BD2B4-F99C-494F-ABEB-0A44B19EDA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507" y="3875376"/>
            <a:ext cx="2331203" cy="1838580"/>
          </a:xfrm>
          <a:prstGeom prst="rect">
            <a:avLst/>
          </a:prstGeom>
        </p:spPr>
      </p:pic>
      <p:sp>
        <p:nvSpPr>
          <p:cNvPr id="30" name="Прямоугольник 6">
            <a:extLst>
              <a:ext uri="{FF2B5EF4-FFF2-40B4-BE49-F238E27FC236}">
                <a16:creationId xmlns:a16="http://schemas.microsoft.com/office/drawing/2014/main" id="{05C9591D-2D94-4409-8254-2AA8C03A1BBC}"/>
              </a:ext>
            </a:extLst>
          </p:cNvPr>
          <p:cNvSpPr/>
          <p:nvPr/>
        </p:nvSpPr>
        <p:spPr>
          <a:xfrm>
            <a:off x="2511696" y="6111443"/>
            <a:ext cx="4346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1215629" algn="l"/>
              </a:tabLst>
            </a:pPr>
            <a:r>
              <a:rPr lang="ru-RU" b="1" dirty="0">
                <a:latin typeface="Arial" pitchFamily="34" charset="0"/>
                <a:ea typeface="Calibri" pitchFamily="34" charset="0"/>
                <a:cs typeface="Arial" pitchFamily="34" charset="0"/>
              </a:rPr>
              <a:t>    1.  </a:t>
            </a:r>
            <a:r>
              <a:rPr lang="ru-RU" sz="1600" b="1" dirty="0">
                <a:latin typeface="Menlo Bold"/>
                <a:ea typeface="Times New Roman" pitchFamily="18" charset="0"/>
                <a:cs typeface="Times New Roman" pitchFamily="18" charset="0"/>
              </a:rPr>
              <a:t>☐         </a:t>
            </a:r>
            <a:r>
              <a:rPr lang="ru-RU" b="1" dirty="0">
                <a:latin typeface="Arial" pitchFamily="34" charset="0"/>
                <a:ea typeface="Calibri" pitchFamily="34" charset="0"/>
                <a:cs typeface="Arial" pitchFamily="34" charset="0"/>
              </a:rPr>
              <a:t>2.  </a:t>
            </a:r>
            <a:r>
              <a:rPr lang="ru-RU" sz="1600" b="1" dirty="0">
                <a:latin typeface="Menlo Bold"/>
                <a:ea typeface="Times New Roman" pitchFamily="18" charset="0"/>
                <a:cs typeface="Times New Roman" pitchFamily="18" charset="0"/>
              </a:rPr>
              <a:t>☐</a:t>
            </a:r>
            <a:r>
              <a:rPr lang="ru-RU" b="1" dirty="0">
                <a:latin typeface="Arial" pitchFamily="34" charset="0"/>
                <a:ea typeface="Calibri" pitchFamily="34" charset="0"/>
                <a:cs typeface="Arial" pitchFamily="34" charset="0"/>
              </a:rPr>
              <a:t>         3.  </a:t>
            </a:r>
            <a:r>
              <a:rPr lang="ru-RU" sz="1600" b="1" dirty="0">
                <a:latin typeface="Menlo Bold"/>
                <a:ea typeface="Times New Roman" pitchFamily="18" charset="0"/>
                <a:cs typeface="Times New Roman" pitchFamily="18" charset="0"/>
              </a:rPr>
              <a:t>☐</a:t>
            </a:r>
            <a:r>
              <a:rPr lang="ru-RU" b="1" dirty="0">
                <a:latin typeface="Arial" pitchFamily="34" charset="0"/>
                <a:ea typeface="Calibri" pitchFamily="34" charset="0"/>
                <a:cs typeface="Arial" pitchFamily="34" charset="0"/>
              </a:rPr>
              <a:t>         4.  </a:t>
            </a:r>
            <a:r>
              <a:rPr lang="ru-RU" sz="1600" b="1" dirty="0">
                <a:latin typeface="Menlo Bold"/>
                <a:ea typeface="Times New Roman" pitchFamily="18" charset="0"/>
                <a:cs typeface="Times New Roman" pitchFamily="18" charset="0"/>
              </a:rPr>
              <a:t>☐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2">
            <a:extLst>
              <a:ext uri="{FF2B5EF4-FFF2-40B4-BE49-F238E27FC236}">
                <a16:creationId xmlns:a16="http://schemas.microsoft.com/office/drawing/2014/main" id="{EDE4EA64-5A5B-4615-9E7D-BFCFB1F21DDF}"/>
              </a:ext>
            </a:extLst>
          </p:cNvPr>
          <p:cNvSpPr/>
          <p:nvPr/>
        </p:nvSpPr>
        <p:spPr>
          <a:xfrm>
            <a:off x="3036636" y="5905893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ru-RU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id="{8E55F23C-955B-41CB-80E1-EBBE566D2C31}"/>
              </a:ext>
            </a:extLst>
          </p:cNvPr>
          <p:cNvSpPr/>
          <p:nvPr/>
        </p:nvSpPr>
        <p:spPr>
          <a:xfrm>
            <a:off x="3947434" y="5878753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ru-RU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33" name="Прямоугольник 2">
            <a:extLst>
              <a:ext uri="{FF2B5EF4-FFF2-40B4-BE49-F238E27FC236}">
                <a16:creationId xmlns:a16="http://schemas.microsoft.com/office/drawing/2014/main" id="{48C046AE-ACD2-4B5A-AB81-7E6DA4BA0146}"/>
              </a:ext>
            </a:extLst>
          </p:cNvPr>
          <p:cNvSpPr/>
          <p:nvPr/>
        </p:nvSpPr>
        <p:spPr>
          <a:xfrm>
            <a:off x="4999691" y="5906934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ru-RU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sp>
        <p:nvSpPr>
          <p:cNvPr id="34" name="Прямоугольник 2">
            <a:extLst>
              <a:ext uri="{FF2B5EF4-FFF2-40B4-BE49-F238E27FC236}">
                <a16:creationId xmlns:a16="http://schemas.microsoft.com/office/drawing/2014/main" id="{69FCA52A-791D-4BFC-9715-53B1B0269DB3}"/>
              </a:ext>
            </a:extLst>
          </p:cNvPr>
          <p:cNvSpPr/>
          <p:nvPr/>
        </p:nvSpPr>
        <p:spPr>
          <a:xfrm>
            <a:off x="6085825" y="5891824"/>
            <a:ext cx="5774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4000" b="1" dirty="0">
                <a:solidFill>
                  <a:srgbClr val="FF0000"/>
                </a:solidFill>
                <a:latin typeface="Wingdings 2" panose="05020102010507070707" pitchFamily="18" charset="2"/>
              </a:rPr>
              <a:t>P</a:t>
            </a:r>
            <a:endParaRPr lang="ru-RU" b="1" dirty="0">
              <a:solidFill>
                <a:srgbClr val="FF0000"/>
              </a:solidFill>
              <a:latin typeface="MS Shell Dlg 2" panose="020B060403050404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08E04CE-52B9-4B2F-A0DD-EADB2364AB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721" y="1663373"/>
            <a:ext cx="2329452" cy="203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3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804" y="436729"/>
            <a:ext cx="6876574" cy="6421272"/>
          </a:xfrm>
          <a:prstGeom prst="rect">
            <a:avLst/>
          </a:prstGeom>
        </p:spPr>
      </p:pic>
      <p:sp>
        <p:nvSpPr>
          <p:cNvPr id="18" name="Прямокутник 17"/>
          <p:cNvSpPr/>
          <p:nvPr/>
        </p:nvSpPr>
        <p:spPr>
          <a:xfrm>
            <a:off x="-336495" y="97618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ПОПЕРЕДЖУВАЛЬНІ ЗНАКИ</a:t>
            </a:r>
            <a:endParaRPr lang="en-GB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996"/>
          <a:stretch/>
        </p:blipFill>
        <p:spPr>
          <a:xfrm>
            <a:off x="256099" y="4070432"/>
            <a:ext cx="1812391" cy="1150413"/>
          </a:xfrm>
          <a:prstGeom prst="rect">
            <a:avLst/>
          </a:prstGeom>
        </p:spPr>
      </p:pic>
      <p:sp>
        <p:nvSpPr>
          <p:cNvPr id="21" name="Прямокутник 20"/>
          <p:cNvSpPr/>
          <p:nvPr/>
        </p:nvSpPr>
        <p:spPr>
          <a:xfrm>
            <a:off x="388108" y="1815851"/>
            <a:ext cx="146706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ОФІЦІЙНІ:</a:t>
            </a:r>
            <a:endParaRPr lang="uk-UA" sz="2100" dirty="0"/>
          </a:p>
        </p:txBody>
      </p:sp>
      <p:sp>
        <p:nvSpPr>
          <p:cNvPr id="25" name="Прямокутник 24"/>
          <p:cNvSpPr/>
          <p:nvPr/>
        </p:nvSpPr>
        <p:spPr>
          <a:xfrm>
            <a:off x="2538011" y="1818950"/>
            <a:ext cx="180690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НЕОФІЦІЙНІ:</a:t>
            </a:r>
            <a:endParaRPr lang="uk-UA" sz="2100" dirty="0"/>
          </a:p>
        </p:txBody>
      </p:sp>
      <p:pic>
        <p:nvPicPr>
          <p:cNvPr id="12" name="Изображение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2"/>
          <a:stretch>
            <a:fillRect/>
          </a:stretch>
        </p:blipFill>
        <p:spPr bwMode="auto">
          <a:xfrm>
            <a:off x="2792860" y="2285947"/>
            <a:ext cx="1297208" cy="134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2" y="2245336"/>
            <a:ext cx="1690820" cy="16322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860" y="5007964"/>
            <a:ext cx="2885291" cy="1873149"/>
          </a:xfrm>
          <a:prstGeom prst="rect">
            <a:avLst/>
          </a:prstGeom>
        </p:spPr>
      </p:pic>
      <p:grpSp>
        <p:nvGrpSpPr>
          <p:cNvPr id="20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0" y="-5590"/>
            <a:ext cx="9144000" cy="285752"/>
            <a:chOff x="-1" y="-2"/>
            <a:chExt cx="12192000" cy="381003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A347574-2B6B-4704-B83A-F087B56650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12" y="349414"/>
            <a:ext cx="1009662" cy="62117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D0EDEED-C212-4434-AAF2-412115BEE7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1" y="377622"/>
            <a:ext cx="997312" cy="57864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C9FC81-C0BD-467B-B184-C9CD35111BB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98" y="437138"/>
            <a:ext cx="1019342" cy="40312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E3A2B67-9410-4667-AE57-BC8121D09E7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2" b="8864"/>
          <a:stretch/>
        </p:blipFill>
        <p:spPr>
          <a:xfrm>
            <a:off x="118360" y="5543120"/>
            <a:ext cx="2065884" cy="121777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A77C683-3350-4947-99E1-54FFAF40734E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38" y="3186033"/>
            <a:ext cx="1962555" cy="121151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D238FDB-9C4A-42F6-9BB1-4CFA040150F5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046" y="3706251"/>
            <a:ext cx="1886333" cy="121202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066ED2-A604-46E1-BCCF-6E4AF59F37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63" y="4482791"/>
            <a:ext cx="3380837" cy="239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35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8"/>
          <p:cNvSpPr/>
          <p:nvPr/>
        </p:nvSpPr>
        <p:spPr>
          <a:xfrm>
            <a:off x="1" y="0"/>
            <a:ext cx="2489019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-159593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pic>
        <p:nvPicPr>
          <p:cNvPr id="2" name="Видео без названия — сделано в Clipchamp (2)">
            <a:hlinkClick r:id="" action="ppaction://media"/>
            <a:extLst>
              <a:ext uri="{FF2B5EF4-FFF2-40B4-BE49-F238E27FC236}">
                <a16:creationId xmlns:a16="http://schemas.microsoft.com/office/drawing/2014/main" id="{D926F8B1-A995-45E3-979C-1B0039CA3D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25639"/>
            <a:ext cx="9144000" cy="5143499"/>
          </a:xfrm>
          <a:prstGeom prst="rect">
            <a:avLst/>
          </a:prstGeom>
        </p:spPr>
      </p:pic>
      <p:grpSp>
        <p:nvGrpSpPr>
          <p:cNvPr id="23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1" y="-3950"/>
            <a:ext cx="9144000" cy="285752"/>
            <a:chOff x="-1" y="-2"/>
            <a:chExt cx="12192000" cy="381003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019D1E-EE30-4B41-B345-6120CE3331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12" y="349414"/>
            <a:ext cx="1009662" cy="62117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DF237BE-7B59-46F8-B4AB-E2E18961ED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1" y="377622"/>
            <a:ext cx="997312" cy="5786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DDB511B-7A63-4E10-AC02-AE530DCDED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98" y="437138"/>
            <a:ext cx="1019342" cy="403128"/>
          </a:xfrm>
          <a:prstGeom prst="rect">
            <a:avLst/>
          </a:prstGeom>
        </p:spPr>
      </p:pic>
      <p:sp>
        <p:nvSpPr>
          <p:cNvPr id="13" name="Прямокутник 18"/>
          <p:cNvSpPr/>
          <p:nvPr/>
        </p:nvSpPr>
        <p:spPr>
          <a:xfrm>
            <a:off x="2260159" y="805837"/>
            <a:ext cx="65293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ЗАБОРОНЕНО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690929" y="1641045"/>
            <a:ext cx="61351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1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1. </a:t>
            </a:r>
            <a:r>
              <a:rPr lang="uk-UA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Панікувати</a:t>
            </a:r>
            <a:endParaRPr lang="ru-RU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90929" y="2222434"/>
            <a:ext cx="61400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uk-UA" sz="21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2. </a:t>
            </a:r>
            <a:r>
              <a:rPr lang="uk-UA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Наближатися до небезпечного предмету</a:t>
            </a:r>
            <a:endParaRPr lang="ru-RU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90929" y="2739688"/>
            <a:ext cx="61400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uk-UA" sz="21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3. </a:t>
            </a:r>
            <a:r>
              <a:rPr lang="uk-UA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Торкатися або будь-яким іншим чином впливати на предмет</a:t>
            </a:r>
            <a:endParaRPr lang="ru-RU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690929" y="3602998"/>
            <a:ext cx="61475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uk-UA" sz="21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4. </a:t>
            </a:r>
            <a:r>
              <a:rPr lang="uk-UA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Намагатися підпалити предмет або кинути його у воду</a:t>
            </a:r>
            <a:endParaRPr lang="ru-RU" sz="2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690930" y="4466308"/>
            <a:ext cx="61475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uk-UA" sz="21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5. </a:t>
            </a:r>
            <a:r>
              <a:rPr lang="uk-UA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Дзвонити, маркувати (позначати) </a:t>
            </a:r>
            <a:r>
              <a:rPr lang="uk-UA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підозрілий предмет у безпосередній </a:t>
            </a:r>
            <a:r>
              <a:rPr lang="uk-UA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близькості </a:t>
            </a:r>
            <a:r>
              <a:rPr lang="uk-UA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 нього</a:t>
            </a:r>
            <a:endParaRPr lang="uk-UA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кутник 18"/>
          <p:cNvSpPr/>
          <p:nvPr/>
        </p:nvSpPr>
        <p:spPr>
          <a:xfrm>
            <a:off x="74089" y="1847035"/>
            <a:ext cx="2340842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ЗАПАМ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’</a:t>
            </a: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ЯТАЙ:</a:t>
            </a:r>
          </a:p>
          <a:p>
            <a:pPr algn="ctr"/>
            <a:r>
              <a:rPr lang="uk-UA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 </a:t>
            </a:r>
          </a:p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Міни та інші вибухонебезпечні предмети другого шансу Вам не дадуть!</a:t>
            </a:r>
          </a:p>
        </p:txBody>
      </p:sp>
      <p:pic>
        <p:nvPicPr>
          <p:cNvPr id="14" name="Picture 2" descr="http://noviyvitok.com/uploads/images/50585c9b50f56.jpg">
            <a:extLst>
              <a:ext uri="{FF2B5EF4-FFF2-40B4-BE49-F238E27FC236}">
                <a16:creationId xmlns:a16="http://schemas.microsoft.com/office/drawing/2014/main" id="{1F17BDC9-1BA7-4D74-B03F-93DE157975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B2B2B2"/>
              </a:clrFrom>
              <a:clrTo>
                <a:srgbClr val="B2B2B2">
                  <a:alpha val="0"/>
                </a:srgbClr>
              </a:clrTo>
            </a:clrChange>
          </a:blip>
          <a:srcRect t="1169"/>
          <a:stretch/>
        </p:blipFill>
        <p:spPr bwMode="auto">
          <a:xfrm>
            <a:off x="4837" y="4909457"/>
            <a:ext cx="2500683" cy="1948543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2690930" y="5652783"/>
            <a:ext cx="6147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uk-UA" sz="21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6. </a:t>
            </a:r>
            <a:r>
              <a:rPr lang="uk-UA" sz="2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Заходити на мінне поле </a:t>
            </a:r>
            <a:r>
              <a:rPr lang="uk-UA" sz="2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метою допомогти постраждалому</a:t>
            </a:r>
            <a:endParaRPr lang="uk-UA" sz="27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2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/>
      <p:bldP spid="13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10" grpId="0"/>
      <p:bldP spid="10" grpId="1"/>
      <p:bldP spid="22" grpId="0"/>
      <p:bldP spid="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-43542" y="0"/>
            <a:ext cx="9187542" cy="68454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" t="1666"/>
          <a:stretch/>
        </p:blipFill>
        <p:spPr>
          <a:xfrm>
            <a:off x="-43542" y="277834"/>
            <a:ext cx="9187542" cy="6382274"/>
          </a:xfrm>
          <a:prstGeom prst="rect">
            <a:avLst/>
          </a:prstGeom>
        </p:spPr>
      </p:pic>
      <p:sp>
        <p:nvSpPr>
          <p:cNvPr id="21" name="Прямокутник 20"/>
          <p:cNvSpPr/>
          <p:nvPr/>
        </p:nvSpPr>
        <p:spPr>
          <a:xfrm>
            <a:off x="1285553" y="692192"/>
            <a:ext cx="652935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УВАГА!</a:t>
            </a:r>
          </a:p>
        </p:txBody>
      </p:sp>
      <p:sp>
        <p:nvSpPr>
          <p:cNvPr id="22" name="Прямокутник 21"/>
          <p:cNvSpPr/>
          <p:nvPr/>
        </p:nvSpPr>
        <p:spPr>
          <a:xfrm>
            <a:off x="473906" y="1282782"/>
            <a:ext cx="3973286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МІНИ та ВНП – НЕБЕЗПЕЧНІ </a:t>
            </a:r>
          </a:p>
          <a:p>
            <a:r>
              <a:rPr lang="uk-UA" altLang="uk-UA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для вашого життя !</a:t>
            </a:r>
          </a:p>
        </p:txBody>
      </p:sp>
      <p:sp>
        <p:nvSpPr>
          <p:cNvPr id="23" name="Прямокутник 22"/>
          <p:cNvSpPr/>
          <p:nvPr/>
        </p:nvSpPr>
        <p:spPr>
          <a:xfrm>
            <a:off x="6200695" y="5242848"/>
            <a:ext cx="2679469" cy="1073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8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Times New Roman"/>
              </a:rPr>
              <a:t>ПОВІДОМ СЛУЖБУ ПОРЯТУНКУ </a:t>
            </a:r>
          </a:p>
          <a:p>
            <a:r>
              <a:rPr lang="uk-UA" sz="18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Times New Roman"/>
              </a:rPr>
              <a:t>за номером - </a:t>
            </a:r>
            <a:r>
              <a:rPr lang="uk-UA" sz="262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Times New Roman"/>
              </a:rPr>
              <a:t>101</a:t>
            </a:r>
            <a:endParaRPr lang="uk-UA" sz="2625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71" y="4090281"/>
            <a:ext cx="915413" cy="91541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746" y="5242847"/>
            <a:ext cx="749300" cy="916754"/>
          </a:xfrm>
          <a:prstGeom prst="rect">
            <a:avLst/>
          </a:prstGeom>
        </p:spPr>
      </p:pic>
      <p:sp>
        <p:nvSpPr>
          <p:cNvPr id="27" name="Прямокутник 26"/>
          <p:cNvSpPr/>
          <p:nvPr/>
        </p:nvSpPr>
        <p:spPr>
          <a:xfrm>
            <a:off x="4439291" y="2337984"/>
            <a:ext cx="457125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ТРИ ЗОЛОТИХ ПРАВИЛА БЕЗПЕКИ:</a:t>
            </a:r>
          </a:p>
        </p:txBody>
      </p:sp>
      <p:sp>
        <p:nvSpPr>
          <p:cNvPr id="28" name="Прямокутник 27"/>
          <p:cNvSpPr/>
          <p:nvPr/>
        </p:nvSpPr>
        <p:spPr>
          <a:xfrm>
            <a:off x="6200695" y="3305057"/>
            <a:ext cx="1296958" cy="380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18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НЕ ЧІПАЙ!</a:t>
            </a:r>
          </a:p>
        </p:txBody>
      </p:sp>
      <p:sp>
        <p:nvSpPr>
          <p:cNvPr id="29" name="Прямокутник 28"/>
          <p:cNvSpPr/>
          <p:nvPr/>
        </p:nvSpPr>
        <p:spPr>
          <a:xfrm>
            <a:off x="6200695" y="4331254"/>
            <a:ext cx="1666162" cy="380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18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НЕ ПІДХОДЬ!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F333DE12-802B-46C9-912B-B2718B362B67}"/>
              </a:ext>
            </a:extLst>
          </p:cNvPr>
          <p:cNvSpPr/>
          <p:nvPr/>
        </p:nvSpPr>
        <p:spPr>
          <a:xfrm>
            <a:off x="462381" y="1290699"/>
            <a:ext cx="3973286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МІНИ та ВНП – НЕБЕЗПЕЧНІ </a:t>
            </a:r>
          </a:p>
          <a:p>
            <a:r>
              <a:rPr lang="uk-UA" altLang="uk-UA" sz="33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для вашого життя !</a:t>
            </a:r>
          </a:p>
        </p:txBody>
      </p: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AD72AFAF-8298-41AF-98E6-10CB53045527}"/>
              </a:ext>
            </a:extLst>
          </p:cNvPr>
          <p:cNvGrpSpPr/>
          <p:nvPr/>
        </p:nvGrpSpPr>
        <p:grpSpPr>
          <a:xfrm>
            <a:off x="-43542" y="-7917"/>
            <a:ext cx="9144000" cy="285752"/>
            <a:chOff x="-1" y="-2"/>
            <a:chExt cx="12192000" cy="38100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C31BCCE7-3B3C-48FC-91A3-88B80D3C5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8BF943E-1C2D-4673-B106-401F00ADE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2DDE77C-9580-42E5-8690-0AED3D760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D40C827A-27C1-4CEB-A7F7-50D20BAB34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" b="100000" l="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3475" y="2977173"/>
            <a:ext cx="1017204" cy="101832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17CD5F1-480C-40C4-933F-3E73FB4CAA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817" y="404562"/>
            <a:ext cx="1009662" cy="62117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D9995B-DC25-4D86-B6D2-B816FF7BD1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9" y="381586"/>
            <a:ext cx="997312" cy="57864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86021B2-4512-4D24-A541-F4805A6FE3F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96" y="490932"/>
            <a:ext cx="1019342" cy="40312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82B669D-F639-4872-84E7-C7666FA170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734" y="404635"/>
            <a:ext cx="1009662" cy="62117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8F3D52C-4060-4BAB-A848-A8A8E388C05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" y="381659"/>
            <a:ext cx="997312" cy="57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3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0443" y="8627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16" name="Rektangel 18"/>
          <p:cNvSpPr/>
          <p:nvPr/>
        </p:nvSpPr>
        <p:spPr>
          <a:xfrm>
            <a:off x="1" y="1"/>
            <a:ext cx="2489019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Прямоугольник 3"/>
          <p:cNvSpPr/>
          <p:nvPr/>
        </p:nvSpPr>
        <p:spPr>
          <a:xfrm>
            <a:off x="2581462" y="2739316"/>
            <a:ext cx="6318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Правило 2:</a:t>
            </a:r>
            <a:r>
              <a:rPr lang="uk-UA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/>
              <a:t> 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ПАНІКУВАТИ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2823" y="1956223"/>
            <a:ext cx="6318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Правило 1:</a:t>
            </a:r>
            <a:r>
              <a:rPr lang="uk-UA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ЗУПИНИТИСЯ (попередити інших, якщо хтось іде за Вами, щоб 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ПІДХОДИЛИ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80695" y="5621440"/>
            <a:ext cx="6311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Правило 5: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uk-UA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БЕЗПЕЧНОМУ МІСЦІ ЗАЛИШИТИ</a:t>
            </a:r>
            <a:r>
              <a:rPr lang="uk-UA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якусь</a:t>
            </a:r>
            <a:r>
              <a:rPr lang="uk-UA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ПОЗНАЧКУ</a:t>
            </a:r>
            <a:r>
              <a:rPr lang="uk-UA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(червону стрічку, хустину тощо) та 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ПОВІДОМИТИ</a:t>
            </a:r>
            <a:r>
              <a:rPr lang="uk-UA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службу порятунку за телефоном 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72829" y="4444435"/>
            <a:ext cx="631896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Правило 4:</a:t>
            </a:r>
            <a:r>
              <a:rPr lang="uk-UA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uk-UA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ОБЕРЕЖНО ВІДІЙТИ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подалі від небезпеки, по можливості рухаючись тим шляхом, яким прийшли у безпечне місце.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8881" y="1394314"/>
            <a:ext cx="457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latin typeface="Arial Black" pitchFamily="34" charset="0"/>
              </a:rPr>
              <a:t>МОЇ ДІЇ</a:t>
            </a:r>
            <a:endParaRPr lang="ru-RU" sz="2400" b="1" dirty="0">
              <a:latin typeface="Arial Black" pitchFamily="34" charset="0"/>
            </a:endParaRPr>
          </a:p>
        </p:txBody>
      </p:sp>
      <p:pic>
        <p:nvPicPr>
          <p:cNvPr id="12" name="Picture 2" descr="http://noviyvitok.com/uploads/images/50585c9b50f56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B2B2B2"/>
              </a:clrFrom>
              <a:clrTo>
                <a:srgbClr val="B2B2B2">
                  <a:alpha val="0"/>
                </a:srgbClr>
              </a:clrTo>
            </a:clrChange>
          </a:blip>
          <a:srcRect t="1169"/>
          <a:stretch/>
        </p:blipFill>
        <p:spPr bwMode="auto">
          <a:xfrm>
            <a:off x="-4061" y="4848782"/>
            <a:ext cx="2484530" cy="2017844"/>
          </a:xfrm>
          <a:prstGeom prst="rect">
            <a:avLst/>
          </a:prstGeom>
          <a:noFill/>
        </p:spPr>
      </p:pic>
      <p:sp>
        <p:nvSpPr>
          <p:cNvPr id="13" name="Прямокутник 18"/>
          <p:cNvSpPr/>
          <p:nvPr/>
        </p:nvSpPr>
        <p:spPr>
          <a:xfrm>
            <a:off x="2488590" y="909506"/>
            <a:ext cx="6068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МОДЕЛЬ ПРАВИЛЬНОЇ ПОВЕДІНКИ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54302" y="1440411"/>
            <a:ext cx="2542892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ЯКЩО ЗНАЙШОВ </a:t>
            </a:r>
          </a:p>
          <a:p>
            <a:pPr algn="ctr"/>
            <a:r>
              <a:rPr lang="uk-U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ПІДОЗРІЛИЙ ПРЕДМЕТ</a:t>
            </a:r>
          </a:p>
          <a:p>
            <a:pPr algn="ctr"/>
            <a:endParaRPr lang="uk-UA" sz="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71438"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(</a:t>
            </a:r>
            <a:r>
              <a:rPr lang="uk-UA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боєприпас</a:t>
            </a: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, що не вибухнув, </a:t>
            </a:r>
          </a:p>
          <a:p>
            <a:pPr marL="71438"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саморобний вибуховий пристрій тощо)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grpSp>
        <p:nvGrpSpPr>
          <p:cNvPr id="2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-4061" y="-3930"/>
            <a:ext cx="9144000" cy="285752"/>
            <a:chOff x="-1" y="-2"/>
            <a:chExt cx="12192000" cy="381003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2578572" y="3307693"/>
            <a:ext cx="631896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Правило 3:</a:t>
            </a:r>
            <a:r>
              <a:rPr lang="uk-UA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рухаючись,</a:t>
            </a:r>
            <a:r>
              <a:rPr lang="uk-UA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ПЕРЕВІРИТИ,</a:t>
            </a:r>
            <a:r>
              <a:rPr lang="uk-UA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 немає ще чогось підозрілого поруч, уважно роздивившись навкруги 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61DBA1-4681-4A20-9C8F-12A56A88B2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12" y="349414"/>
            <a:ext cx="1009662" cy="6211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3F37CAE-89FE-4180-A640-F93BF03851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1" y="377622"/>
            <a:ext cx="997312" cy="57864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1F438E8-8141-4C36-8FE4-A2CAD9AE17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98" y="437138"/>
            <a:ext cx="1019342" cy="4031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9C0F8D-956C-4D60-BA95-8720849C28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8470" y="1902815"/>
            <a:ext cx="2095500" cy="10858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FAE4A4C-54BC-411F-A2DE-3A990C17E2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3379" y="3719504"/>
            <a:ext cx="1725318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3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3" grpId="0"/>
      <p:bldP spid="15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1" y="2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17" name="Rektangel 18"/>
          <p:cNvSpPr/>
          <p:nvPr/>
        </p:nvSpPr>
        <p:spPr>
          <a:xfrm>
            <a:off x="1" y="2"/>
            <a:ext cx="2558502" cy="685799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39042" y="3758815"/>
            <a:ext cx="6318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Правило 2: 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ПАНІКУВАТИ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39042" y="3039292"/>
            <a:ext cx="6318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Правило 1:</a:t>
            </a:r>
            <a:r>
              <a:rPr lang="uk-UA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/>
              <a:t>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ЗУПИНИТИСЯ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нікуди </a:t>
            </a: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РУХАТИСЬ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75012" y="4425991"/>
            <a:ext cx="67918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rgbClr val="FF0000"/>
                </a:solidFill>
                <a:latin typeface="Arial Black" panose="020B0A04020102020204" pitchFamily="34" charset="0"/>
              </a:rPr>
              <a:t>Правило 3: 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ГОЛОСНО ГУКАТИ (попереджаючи, що </a:t>
            </a: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ПІДХОДИТИ НЕ МОЖНА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та ЧЕКАТИ на допомогу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74756" y="2174489"/>
            <a:ext cx="33951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100" b="1" dirty="0">
                <a:latin typeface="Arial Black" pitchFamily="34" charset="0"/>
              </a:rPr>
              <a:t>МОЇ ДІЇ</a:t>
            </a:r>
            <a:endParaRPr lang="ru-RU" sz="2100" b="1" dirty="0">
              <a:latin typeface="Arial Black" pitchFamily="34" charset="0"/>
            </a:endParaRPr>
          </a:p>
        </p:txBody>
      </p:sp>
      <p:sp>
        <p:nvSpPr>
          <p:cNvPr id="13" name="Прямокутник 18"/>
          <p:cNvSpPr/>
          <p:nvPr/>
        </p:nvSpPr>
        <p:spPr>
          <a:xfrm>
            <a:off x="2777094" y="1218682"/>
            <a:ext cx="6042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МОДЕЛЬ ПРАВИЛЬНОЇ ПОВЕДІНКИ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-36944" y="1762595"/>
            <a:ext cx="2447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ЯКЩО опинилися на замінованій території</a:t>
            </a:r>
          </a:p>
        </p:txBody>
      </p:sp>
      <p:sp>
        <p:nvSpPr>
          <p:cNvPr id="20" name="Прямоугольник 15">
            <a:extLst>
              <a:ext uri="{FF2B5EF4-FFF2-40B4-BE49-F238E27FC236}">
                <a16:creationId xmlns:a16="http://schemas.microsoft.com/office/drawing/2014/main" id="{E7A5375C-987D-4495-B2D4-ACE291A7D83E}"/>
              </a:ext>
            </a:extLst>
          </p:cNvPr>
          <p:cNvSpPr/>
          <p:nvPr/>
        </p:nvSpPr>
        <p:spPr>
          <a:xfrm>
            <a:off x="2675012" y="5863549"/>
            <a:ext cx="62518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100" b="1" dirty="0">
                <a:solidFill>
                  <a:srgbClr val="FF0000"/>
                </a:solidFill>
                <a:latin typeface="Arial Black" panose="020B0A04020102020204" pitchFamily="34" charset="0"/>
              </a:rPr>
              <a:t>НЕМАЄ БЕЗПЕЧНОГО ШЛЯХУ З МІННОГО ПОЛЯ!</a:t>
            </a:r>
            <a:endParaRPr lang="ru-RU" sz="2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-13148" y="4041"/>
            <a:ext cx="9144000" cy="285752"/>
            <a:chOff x="-1" y="-2"/>
            <a:chExt cx="12192000" cy="381003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CE5E37C-8E76-4F0D-9DD2-52E70A892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12" y="349414"/>
            <a:ext cx="1009662" cy="62117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B217DDC-8A62-492F-AFDB-EACE1624A8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1" y="377622"/>
            <a:ext cx="997312" cy="57864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FA025FE-D256-4134-B816-563ECB5D1C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98" y="437138"/>
            <a:ext cx="1019342" cy="4031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72A92D-56D8-4612-96A0-801E0BDC59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" y="4837191"/>
            <a:ext cx="2574739" cy="20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5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7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770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7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3" grpId="0"/>
      <p:bldP spid="15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1" y="2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17" name="Rektangel 18"/>
          <p:cNvSpPr/>
          <p:nvPr/>
        </p:nvSpPr>
        <p:spPr>
          <a:xfrm>
            <a:off x="1" y="2"/>
            <a:ext cx="2389413" cy="685799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20">
            <a:extLst>
              <a:ext uri="{FF2B5EF4-FFF2-40B4-BE49-F238E27FC236}">
                <a16:creationId xmlns:a16="http://schemas.microsoft.com/office/drawing/2014/main" id="{D3ACFBB8-DE2A-4668-BB89-B9371781B908}"/>
              </a:ext>
            </a:extLst>
          </p:cNvPr>
          <p:cNvSpPr/>
          <p:nvPr/>
        </p:nvSpPr>
        <p:spPr>
          <a:xfrm>
            <a:off x="4046093" y="2023447"/>
            <a:ext cx="339512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100" b="1" dirty="0">
                <a:latin typeface="Arial Black" pitchFamily="34" charset="0"/>
              </a:rPr>
              <a:t>МОЇ ДІЇ</a:t>
            </a:r>
            <a:endParaRPr lang="ru-RU" sz="2100" b="1" dirty="0">
              <a:latin typeface="Arial Black" pitchFamily="34" charset="0"/>
            </a:endParaRPr>
          </a:p>
        </p:txBody>
      </p:sp>
      <p:sp>
        <p:nvSpPr>
          <p:cNvPr id="21" name="Прямоугольник 2">
            <a:extLst>
              <a:ext uri="{FF2B5EF4-FFF2-40B4-BE49-F238E27FC236}">
                <a16:creationId xmlns:a16="http://schemas.microsoft.com/office/drawing/2014/main" id="{A3DF4EFB-0EA4-4618-8BC6-6C9774B118C8}"/>
              </a:ext>
            </a:extLst>
          </p:cNvPr>
          <p:cNvSpPr/>
          <p:nvPr/>
        </p:nvSpPr>
        <p:spPr>
          <a:xfrm>
            <a:off x="2667352" y="2790996"/>
            <a:ext cx="615260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 algn="just">
              <a:buFont typeface="+mj-lt"/>
              <a:buAutoNum type="arabicPeriod"/>
            </a:pP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ЗУПИНИТИСЯ ТА НЕ ПІДХОДИТИ ДО ПОСТРАЖДАЛОГО</a:t>
            </a:r>
          </a:p>
          <a:p>
            <a:pPr marL="257175" indent="-257175" algn="just">
              <a:buFont typeface="+mj-lt"/>
              <a:buAutoNum type="arabicPeriod"/>
            </a:pPr>
            <a:endParaRPr lang="uk-UA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buFont typeface="+mj-lt"/>
              <a:buAutoNum type="arabicPeriod"/>
            </a:pP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ЗАСПОКОЇТИ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повідомити, що невдовзі надійде допомога </a:t>
            </a:r>
            <a:r>
              <a:rPr lang="uk-UA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Попросіть не рухатись та, за можливості, самому зупинити кровотечу. Поясніть, як це можна зробити.</a:t>
            </a:r>
          </a:p>
          <a:p>
            <a:pPr marL="257175" indent="-257175" algn="just">
              <a:buFont typeface="+mj-lt"/>
              <a:buAutoNum type="arabicPeriod"/>
            </a:pPr>
            <a:endParaRPr lang="uk-UA" sz="10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buFont typeface="+mj-lt"/>
              <a:buAutoNum type="arabicPeriod"/>
            </a:pP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ЗАТЕЛЕФОНУЙТЕ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екстрених служб: </a:t>
            </a:r>
            <a:r>
              <a:rPr lang="uk-UA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ДСНС – 101, екстрена медична допомога – 103</a:t>
            </a:r>
          </a:p>
          <a:p>
            <a:pPr marL="257175" indent="-257175" algn="just">
              <a:buFont typeface="+mj-lt"/>
              <a:buAutoNum type="arabicPeriod"/>
            </a:pPr>
            <a:endParaRPr lang="uk-UA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buFont typeface="+mj-lt"/>
              <a:buAutoNum type="arabicPeriod"/>
            </a:pPr>
            <a:r>
              <a:rPr lang="uk-UA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ЧЕКАЙТЕ НА БЕЗПЕЧНІЙ ВІДСТАНІ </a:t>
            </a:r>
            <a:r>
              <a:rPr lang="uk-UA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приїзду фахівців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D02CB2-DF25-408E-B5E5-10902698B80C}"/>
              </a:ext>
            </a:extLst>
          </p:cNvPr>
          <p:cNvSpPr txBox="1"/>
          <p:nvPr/>
        </p:nvSpPr>
        <p:spPr>
          <a:xfrm>
            <a:off x="-28091" y="1674729"/>
            <a:ext cx="23813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ЯКЩО ВИ СТАЛИ СВІДКОМ ІНЦИДЕНТУ НА МІННОМУ ПОЛІ</a:t>
            </a:r>
          </a:p>
        </p:txBody>
      </p:sp>
      <p:grpSp>
        <p:nvGrpSpPr>
          <p:cNvPr id="2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-13148" y="4041"/>
            <a:ext cx="9144000" cy="285752"/>
            <a:chOff x="-1" y="-2"/>
            <a:chExt cx="12192000" cy="381003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CE5E37C-8E76-4F0D-9DD2-52E70A892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12" y="349414"/>
            <a:ext cx="1009662" cy="62117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B217DDC-8A62-492F-AFDB-EACE1624A8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1" y="377622"/>
            <a:ext cx="997312" cy="57864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FA025FE-D256-4134-B816-563ECB5D1C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98" y="437138"/>
            <a:ext cx="1019342" cy="403128"/>
          </a:xfrm>
          <a:prstGeom prst="rect">
            <a:avLst/>
          </a:prstGeom>
        </p:spPr>
      </p:pic>
      <p:sp>
        <p:nvSpPr>
          <p:cNvPr id="30" name="Прямокутник 18">
            <a:extLst>
              <a:ext uri="{FF2B5EF4-FFF2-40B4-BE49-F238E27FC236}">
                <a16:creationId xmlns:a16="http://schemas.microsoft.com/office/drawing/2014/main" id="{A2302FA4-F89F-4617-976F-2AC20F73C880}"/>
              </a:ext>
            </a:extLst>
          </p:cNvPr>
          <p:cNvSpPr/>
          <p:nvPr/>
        </p:nvSpPr>
        <p:spPr>
          <a:xfrm>
            <a:off x="2777094" y="1218682"/>
            <a:ext cx="6042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МОДЕЛЬ ПРАВИЛЬНОЇ ПОВЕДІНКИ</a:t>
            </a:r>
          </a:p>
        </p:txBody>
      </p:sp>
      <p:pic>
        <p:nvPicPr>
          <p:cNvPr id="19" name="Picture 2" descr="Заміновані зони на Донбасі внесуть до єдиного переліку — DSnews.ua">
            <a:extLst>
              <a:ext uri="{FF2B5EF4-FFF2-40B4-BE49-F238E27FC236}">
                <a16:creationId xmlns:a16="http://schemas.microsoft.com/office/drawing/2014/main" id="{9627638A-E74A-4236-8BCF-CAC8E40C0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8" y="5168578"/>
            <a:ext cx="2402562" cy="168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12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-1" y="2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17" name="Rektangel 18"/>
          <p:cNvSpPr/>
          <p:nvPr/>
        </p:nvSpPr>
        <p:spPr>
          <a:xfrm>
            <a:off x="1" y="2"/>
            <a:ext cx="2389413" cy="685799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grpSp>
        <p:nvGrpSpPr>
          <p:cNvPr id="2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-13148" y="4041"/>
            <a:ext cx="9144000" cy="285752"/>
            <a:chOff x="-1" y="-2"/>
            <a:chExt cx="12192000" cy="381003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CE5E37C-8E76-4F0D-9DD2-52E70A892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12" y="284762"/>
            <a:ext cx="1009662" cy="62117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B217DDC-8A62-492F-AFDB-EACE1624A8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16" y="274020"/>
            <a:ext cx="997312" cy="57864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FA025FE-D256-4134-B816-563ECB5D1C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98" y="372486"/>
            <a:ext cx="1019342" cy="403128"/>
          </a:xfrm>
          <a:prstGeom prst="rect">
            <a:avLst/>
          </a:prstGeom>
        </p:spPr>
      </p:pic>
      <p:sp>
        <p:nvSpPr>
          <p:cNvPr id="30" name="Прямокутник 18">
            <a:extLst>
              <a:ext uri="{FF2B5EF4-FFF2-40B4-BE49-F238E27FC236}">
                <a16:creationId xmlns:a16="http://schemas.microsoft.com/office/drawing/2014/main" id="{A2302FA4-F89F-4617-976F-2AC20F73C880}"/>
              </a:ext>
            </a:extLst>
          </p:cNvPr>
          <p:cNvSpPr/>
          <p:nvPr/>
        </p:nvSpPr>
        <p:spPr>
          <a:xfrm>
            <a:off x="2819979" y="622272"/>
            <a:ext cx="60428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Правила </a:t>
            </a:r>
            <a:r>
              <a:rPr lang="ru-RU" sz="3200" b="1" dirty="0" err="1">
                <a:solidFill>
                  <a:srgbClr val="FF0000"/>
                </a:solidFill>
              </a:rPr>
              <a:t>безпечної</a:t>
            </a: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err="1">
                <a:solidFill>
                  <a:srgbClr val="FF0000"/>
                </a:solidFill>
              </a:rPr>
              <a:t>поведінки</a:t>
            </a:r>
            <a:endParaRPr lang="uk-UA" sz="3200" b="1" dirty="0">
              <a:solidFill>
                <a:srgbClr val="FF0000"/>
              </a:solidFill>
            </a:endParaRPr>
          </a:p>
          <a:p>
            <a:pPr algn="ctr"/>
            <a:r>
              <a:rPr lang="ru-RU" sz="3200" b="1" dirty="0" err="1">
                <a:solidFill>
                  <a:srgbClr val="FF0000"/>
                </a:solidFill>
              </a:rPr>
              <a:t>під</a:t>
            </a:r>
            <a:r>
              <a:rPr lang="ru-RU" sz="3200" b="1" dirty="0">
                <a:solidFill>
                  <a:srgbClr val="FF0000"/>
                </a:solidFill>
              </a:rPr>
              <a:t> час </a:t>
            </a:r>
            <a:r>
              <a:rPr lang="ru-RU" sz="3200" b="1" dirty="0" err="1">
                <a:solidFill>
                  <a:srgbClr val="FF0000"/>
                </a:solidFill>
              </a:rPr>
              <a:t>подорожей</a:t>
            </a:r>
            <a:endParaRPr lang="uk-UA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19" name="Picture 2" descr="Заміновані зони на Донбасі внесуть до єдиного переліку — DSnews.ua">
            <a:extLst>
              <a:ext uri="{FF2B5EF4-FFF2-40B4-BE49-F238E27FC236}">
                <a16:creationId xmlns:a16="http://schemas.microsoft.com/office/drawing/2014/main" id="{9627638A-E74A-4236-8BCF-CAC8E40C0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8" y="956266"/>
            <a:ext cx="2402562" cy="168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07ABDC-7515-4E69-ACDF-46C5649D23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7" y="5257754"/>
            <a:ext cx="2410010" cy="16002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8540D4-605A-4427-898E-AC5EDDD768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70" y="3469334"/>
            <a:ext cx="2418684" cy="1581215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6D3880CA-F5B7-4189-AFCB-985445AF4DEF}"/>
              </a:ext>
            </a:extLst>
          </p:cNvPr>
          <p:cNvSpPr/>
          <p:nvPr/>
        </p:nvSpPr>
        <p:spPr>
          <a:xfrm>
            <a:off x="2410008" y="1647257"/>
            <a:ext cx="673399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 indent="-176213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1400" dirty="0">
                <a:solidFill>
                  <a:srgbClr val="00206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Дотримуйтесь шляхів, які постійно використовуються.</a:t>
            </a:r>
            <a:endParaRPr lang="uk-UA" sz="1400" dirty="0">
              <a:solidFill>
                <a:srgbClr val="002060"/>
              </a:solidFill>
              <a:latin typeface="Calibri" panose="020F0502020204030204" pitchFamily="34" charset="0"/>
              <a:ea typeface="Droid Sans Fallback"/>
            </a:endParaRPr>
          </a:p>
          <a:p>
            <a:pPr marL="176213" lvl="0" indent="-176213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1400" dirty="0">
                <a:solidFill>
                  <a:srgbClr val="00206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Коли йдете, намагайтеся триматися центральної частини тротуару і не </a:t>
            </a:r>
            <a:r>
              <a:rPr lang="uk-UA" sz="1400" dirty="0" err="1">
                <a:solidFill>
                  <a:srgbClr val="00206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сходіть</a:t>
            </a:r>
            <a:r>
              <a:rPr lang="uk-UA" sz="1400" dirty="0">
                <a:solidFill>
                  <a:srgbClr val="00206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 на край або узбіччя (міни найчастіше знаходяться в цих місцях, тому що там їх простіше встановлювати).</a:t>
            </a:r>
            <a:endParaRPr lang="uk-UA" sz="1400" dirty="0">
              <a:solidFill>
                <a:srgbClr val="002060"/>
              </a:solidFill>
              <a:latin typeface="Calibri" panose="020F0502020204030204" pitchFamily="34" charset="0"/>
              <a:ea typeface="Droid Sans Fallback"/>
            </a:endParaRPr>
          </a:p>
          <a:p>
            <a:pPr marL="176213" lvl="0" indent="-176213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1400" dirty="0">
                <a:solidFill>
                  <a:srgbClr val="00206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Намагайтеся не торкатися нічого, особливо на краю дороги (тротуару).</a:t>
            </a:r>
            <a:endParaRPr lang="uk-UA" sz="1400" dirty="0">
              <a:solidFill>
                <a:srgbClr val="002060"/>
              </a:solidFill>
              <a:latin typeface="Calibri" panose="020F0502020204030204" pitchFamily="34" charset="0"/>
              <a:ea typeface="Droid Sans Fallback"/>
            </a:endParaRPr>
          </a:p>
          <a:p>
            <a:pPr marL="176213" lvl="0" indent="-176213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1400" dirty="0">
                <a:solidFill>
                  <a:srgbClr val="00206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Будьте спостережливі та придивляйтеся до будь-яких очевидних ознак присутності мін та ВНП, особливо у менш знайомих районах.</a:t>
            </a:r>
            <a:endParaRPr lang="uk-UA" sz="1400" dirty="0">
              <a:solidFill>
                <a:srgbClr val="002060"/>
              </a:solidFill>
              <a:latin typeface="Calibri" panose="020F0502020204030204" pitchFamily="34" charset="0"/>
              <a:ea typeface="Droid Sans Fallback"/>
            </a:endParaRPr>
          </a:p>
          <a:p>
            <a:pPr marL="176213" lvl="0" indent="-176213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1400" dirty="0">
                <a:solidFill>
                  <a:srgbClr val="00206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Завжди запитуйте у місцевих жителів інформацію про міни або ВНП, а також місця, де велися бойові дії, щоб уникнути цих територій.</a:t>
            </a:r>
            <a:endParaRPr lang="uk-UA" sz="1400" dirty="0">
              <a:solidFill>
                <a:srgbClr val="002060"/>
              </a:solidFill>
              <a:latin typeface="Calibri" panose="020F0502020204030204" pitchFamily="34" charset="0"/>
              <a:ea typeface="Droid Sans Fallback"/>
            </a:endParaRPr>
          </a:p>
          <a:p>
            <a:pPr marL="176213" lvl="0" indent="-176213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1400" dirty="0">
                <a:solidFill>
                  <a:srgbClr val="00206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Якщо ви бачите, що чиїсь дії не відповідають правилам безпечної поведінки, спробуйте переконати, але ніколи не погоджуйтесь на ризиковані вчинки.</a:t>
            </a:r>
            <a:endParaRPr lang="uk-UA" sz="1400" dirty="0">
              <a:solidFill>
                <a:srgbClr val="002060"/>
              </a:solidFill>
              <a:latin typeface="Calibri" panose="020F0502020204030204" pitchFamily="34" charset="0"/>
              <a:ea typeface="Droid Sans Fallback"/>
            </a:endParaRPr>
          </a:p>
          <a:p>
            <a:pPr marL="176213" lvl="0" indent="-176213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1400" dirty="0">
                <a:solidFill>
                  <a:srgbClr val="00206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Діліться інформацією про міни та ВНП з іншими.</a:t>
            </a:r>
            <a:endParaRPr lang="uk-UA" sz="1400" dirty="0">
              <a:solidFill>
                <a:srgbClr val="002060"/>
              </a:solidFill>
              <a:latin typeface="Calibri" panose="020F0502020204030204" pitchFamily="34" charset="0"/>
              <a:ea typeface="Droid Sans Fallback"/>
            </a:endParaRPr>
          </a:p>
          <a:p>
            <a:pPr marL="176213" lvl="0" indent="-176213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3495" algn="l"/>
                <a:tab pos="113665" algn="l"/>
                <a:tab pos="203835" algn="l"/>
              </a:tabLst>
            </a:pPr>
            <a:r>
              <a:rPr lang="uk-UA" sz="1400" dirty="0">
                <a:solidFill>
                  <a:srgbClr val="00206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ЗАВЖДИ дотримуйтесь вказівок місцевих попереджувальних знаків (офіційних та неофіційних), таких як: офіційні знаки, схрещені палиці, гірка зі складених каменів, огорожі тощо.</a:t>
            </a:r>
            <a:endParaRPr lang="uk-UA" sz="1400" dirty="0">
              <a:solidFill>
                <a:srgbClr val="002060"/>
              </a:solidFill>
              <a:latin typeface="Calibri" panose="020F0502020204030204" pitchFamily="34" charset="0"/>
              <a:ea typeface="Droid Sans Fallback"/>
            </a:endParaRPr>
          </a:p>
          <a:p>
            <a:pPr marL="176213" lvl="0" indent="-176213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1400" dirty="0">
                <a:solidFill>
                  <a:srgbClr val="00206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ЗАВЖДИ будьте спостережливими до середовища вашого знаходження та придивляйтеся до будь-яких очевидних ознак присутності мін та ВНП, наприклад: наявність жертв або мертвих тварин, наявність кратерів, зміни в ґрунті або рослинності, наявність незнайомих предметів з металу, дерева, пластику, а також наявність дротів в/або над землею, або на деревах.</a:t>
            </a:r>
            <a:endParaRPr lang="uk-UA" sz="1400" dirty="0">
              <a:solidFill>
                <a:srgbClr val="002060"/>
              </a:solidFill>
              <a:latin typeface="Calibri" panose="020F0502020204030204" pitchFamily="34" charset="0"/>
              <a:ea typeface="Droid Sans Fallback"/>
            </a:endParaRPr>
          </a:p>
          <a:p>
            <a:pPr marL="176213" lvl="0" indent="-176213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1400" dirty="0">
                <a:solidFill>
                  <a:srgbClr val="002060"/>
                </a:solidFill>
                <a:latin typeface="Calibri" panose="020F0502020204030204" pitchFamily="34" charset="0"/>
                <a:ea typeface="Droid Sans Fallback"/>
                <a:cs typeface="Calibri" panose="020F0502020204030204" pitchFamily="34" charset="0"/>
              </a:rPr>
              <a:t>Перш ніж ви підете в незнайоме вам місце, проінформуйте про це вашу сім'ю або знайомого, куди саме ви збираєтесь. Якщо виявите міну і ситуація змусить вас застрягти на цій місцевості, вони хоч знатимуть, де вас шукати.</a:t>
            </a:r>
          </a:p>
          <a:p>
            <a:pPr marL="176213" lvl="0" indent="-176213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sz="1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Пам’ятайте ознаки небезпечних територій та ніколи не заходьте на них.</a:t>
            </a:r>
            <a:endParaRPr lang="uk-UA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71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43542" y="1"/>
            <a:ext cx="9183482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88" y="284335"/>
            <a:ext cx="8912181" cy="6405223"/>
          </a:xfrm>
          <a:prstGeom prst="rect">
            <a:avLst/>
          </a:prstGeom>
        </p:spPr>
      </p:pic>
      <p:sp>
        <p:nvSpPr>
          <p:cNvPr id="20" name="Прямокутник 19"/>
          <p:cNvSpPr/>
          <p:nvPr/>
        </p:nvSpPr>
        <p:spPr>
          <a:xfrm>
            <a:off x="774824" y="1858839"/>
            <a:ext cx="47001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МІНИ та ВНП – НЕБЕЗПЕЧНІ </a:t>
            </a:r>
          </a:p>
          <a:p>
            <a:pPr algn="ctr"/>
            <a:r>
              <a:rPr lang="uk-UA" alt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для вашого життя !</a:t>
            </a:r>
          </a:p>
        </p:txBody>
      </p:sp>
      <p:sp>
        <p:nvSpPr>
          <p:cNvPr id="25" name="Прямокутник 24"/>
          <p:cNvSpPr/>
          <p:nvPr/>
        </p:nvSpPr>
        <p:spPr>
          <a:xfrm>
            <a:off x="0" y="1005211"/>
            <a:ext cx="74849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ЗАСВОЙ ТРИ ЗОЛОТИХ ПРАВИЛА БЕЗПЕКИ: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914459-206B-4E74-8227-068461F3D0AE}"/>
              </a:ext>
            </a:extLst>
          </p:cNvPr>
          <p:cNvSpPr txBox="1"/>
          <p:nvPr/>
        </p:nvSpPr>
        <p:spPr>
          <a:xfrm>
            <a:off x="508232" y="1859866"/>
            <a:ext cx="52181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alt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МІНИ та ВНП – НЕБЕЗПЕЧНІ </a:t>
            </a:r>
          </a:p>
          <a:p>
            <a:pPr algn="ctr"/>
            <a:r>
              <a:rPr lang="uk-UA" alt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для вашого життя !</a:t>
            </a:r>
          </a:p>
        </p:txBody>
      </p: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05009AA6-117F-4A8A-BCC7-F1D628C97CEE}"/>
              </a:ext>
            </a:extLst>
          </p:cNvPr>
          <p:cNvGrpSpPr/>
          <p:nvPr/>
        </p:nvGrpSpPr>
        <p:grpSpPr>
          <a:xfrm>
            <a:off x="-47045" y="-1416"/>
            <a:ext cx="9144000" cy="285752"/>
            <a:chOff x="-1" y="-2"/>
            <a:chExt cx="12192000" cy="381003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A5466A1-7C7B-42D3-83BB-F71EC9320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0F696837-9851-4A0D-A14E-E86893AEC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604771C-906B-4F54-94BB-3E8AD2B94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7502497-19C8-4CD0-B261-3622BFF81F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B914459-206B-4E74-8227-068461F3D0AE}"/>
              </a:ext>
            </a:extLst>
          </p:cNvPr>
          <p:cNvSpPr txBox="1"/>
          <p:nvPr/>
        </p:nvSpPr>
        <p:spPr>
          <a:xfrm>
            <a:off x="510409" y="1867543"/>
            <a:ext cx="52181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alt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МІНИ та ВНП – НЕБЕЗПЕЧНІ </a:t>
            </a:r>
          </a:p>
          <a:p>
            <a:pPr algn="ctr"/>
            <a:r>
              <a:rPr lang="uk-UA" alt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для вашого життя !</a:t>
            </a:r>
          </a:p>
        </p:txBody>
      </p:sp>
      <p:sp>
        <p:nvSpPr>
          <p:cNvPr id="31" name="Прямокутник 22"/>
          <p:cNvSpPr/>
          <p:nvPr/>
        </p:nvSpPr>
        <p:spPr>
          <a:xfrm>
            <a:off x="6581600" y="5331523"/>
            <a:ext cx="2679469" cy="1073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8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Times New Roman"/>
              </a:rPr>
              <a:t>ПОВІДОМ СЛУЖБУ ПОРЯТУНКУ </a:t>
            </a:r>
          </a:p>
          <a:p>
            <a:r>
              <a:rPr lang="uk-UA" sz="18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Times New Roman"/>
              </a:rPr>
              <a:t>за номером - </a:t>
            </a:r>
            <a:r>
              <a:rPr lang="uk-UA" sz="262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Times New Roman"/>
              </a:rPr>
              <a:t>101</a:t>
            </a:r>
            <a:endParaRPr lang="uk-UA" sz="2625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276" y="4178956"/>
            <a:ext cx="915413" cy="91541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389" y="5346348"/>
            <a:ext cx="749300" cy="916754"/>
          </a:xfrm>
          <a:prstGeom prst="rect">
            <a:avLst/>
          </a:prstGeom>
        </p:spPr>
      </p:pic>
      <p:sp>
        <p:nvSpPr>
          <p:cNvPr id="34" name="Прямокутник 27"/>
          <p:cNvSpPr/>
          <p:nvPr/>
        </p:nvSpPr>
        <p:spPr>
          <a:xfrm>
            <a:off x="6581600" y="3393732"/>
            <a:ext cx="1296958" cy="380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18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НЕ ЧІПАЙ!</a:t>
            </a:r>
          </a:p>
        </p:txBody>
      </p:sp>
      <p:sp>
        <p:nvSpPr>
          <p:cNvPr id="35" name="Прямокутник 28"/>
          <p:cNvSpPr/>
          <p:nvPr/>
        </p:nvSpPr>
        <p:spPr>
          <a:xfrm>
            <a:off x="6581600" y="4419929"/>
            <a:ext cx="1666162" cy="380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18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НЕ ПІДХОДЬ!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" b="100000" l="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4380" y="3065848"/>
            <a:ext cx="1017204" cy="10183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AEDBB1D-0244-49B7-9302-3B49A41C65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12" y="349414"/>
            <a:ext cx="1009662" cy="62117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F24F20A-43F5-4DAD-99CB-5F6B0F7D85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1" y="377622"/>
            <a:ext cx="997312" cy="57864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C695BEF-E511-44DC-8F42-DD83BEE6FD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98" y="437138"/>
            <a:ext cx="1019342" cy="40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30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552" y="3159940"/>
            <a:ext cx="3425825" cy="2564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60647" y="1086405"/>
            <a:ext cx="7772400" cy="110251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4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ВІКТОРИНА</a:t>
            </a:r>
            <a:endParaRPr lang="ru-RU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0405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18"/>
          <p:cNvSpPr/>
          <p:nvPr/>
        </p:nvSpPr>
        <p:spPr>
          <a:xfrm>
            <a:off x="1" y="0"/>
            <a:ext cx="2806562" cy="6857999"/>
          </a:xfrm>
          <a:prstGeom prst="rect">
            <a:avLst/>
          </a:prstGeom>
          <a:solidFill>
            <a:srgbClr val="008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Прямоугольник 11"/>
          <p:cNvSpPr/>
          <p:nvPr/>
        </p:nvSpPr>
        <p:spPr>
          <a:xfrm>
            <a:off x="2806563" y="1332267"/>
            <a:ext cx="6337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Якщо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ви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біжите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або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їдете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дуже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швидко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ви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зможете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уникнути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розповсюдження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вибухової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хвилі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у той час коли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міна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детонує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uk-UA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84153" y="5637636"/>
            <a:ext cx="2182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ПРАВДА</a:t>
            </a:r>
            <a:r>
              <a:rPr lang="en-US" sz="2000" b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:</a:t>
            </a:r>
            <a:endParaRPr lang="uk-UA" sz="2000" b="1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58615" y="5650336"/>
            <a:ext cx="587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948A54"/>
                </a:solidFill>
                <a:latin typeface="Arial Narrow" panose="020B0606020202030204" pitchFamily="34" charset="0"/>
              </a:rPr>
              <a:t>Ви не можете </a:t>
            </a:r>
            <a:r>
              <a:rPr lang="ru-RU" sz="2000" b="1" dirty="0" err="1">
                <a:solidFill>
                  <a:srgbClr val="948A54"/>
                </a:solidFill>
                <a:latin typeface="Arial Narrow" panose="020B0606020202030204" pitchFamily="34" charset="0"/>
              </a:rPr>
              <a:t>випередити</a:t>
            </a:r>
            <a:r>
              <a:rPr lang="ru-RU" sz="2000" b="1" dirty="0">
                <a:solidFill>
                  <a:srgbClr val="948A54"/>
                </a:solidFill>
                <a:latin typeface="Arial Narrow" panose="020B0606020202030204" pitchFamily="34" charset="0"/>
              </a:rPr>
              <a:t> </a:t>
            </a:r>
            <a:r>
              <a:rPr lang="ru-RU" sz="2000" b="1" dirty="0" err="1">
                <a:solidFill>
                  <a:srgbClr val="948A54"/>
                </a:solidFill>
                <a:latin typeface="Arial Narrow" panose="020B0606020202030204" pitchFamily="34" charset="0"/>
              </a:rPr>
              <a:t>міну</a:t>
            </a:r>
            <a:r>
              <a:rPr lang="ru-RU" sz="2000" b="1" dirty="0">
                <a:solidFill>
                  <a:srgbClr val="948A54"/>
                </a:solidFill>
                <a:latin typeface="Arial Narrow" panose="020B0606020202030204" pitchFamily="34" charset="0"/>
              </a:rPr>
              <a:t>.</a:t>
            </a:r>
            <a:endParaRPr lang="uk-UA" sz="2000" b="1" dirty="0">
              <a:solidFill>
                <a:srgbClr val="948A54"/>
              </a:solidFill>
              <a:latin typeface="Arial Narrow" panose="020B0606020202030204" pitchFamily="34" charset="0"/>
            </a:endParaRPr>
          </a:p>
        </p:txBody>
      </p:sp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133" y="2344819"/>
            <a:ext cx="3401523" cy="212595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384152" y="4420831"/>
            <a:ext cx="1276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>
                <a:solidFill>
                  <a:srgbClr val="008000"/>
                </a:solidFill>
              </a:rPr>
              <a:t>ПРАВДА</a:t>
            </a:r>
            <a:endParaRPr lang="uk-UA" sz="2400" b="1">
              <a:solidFill>
                <a:srgbClr val="008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99274" y="4465651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>
                <a:solidFill>
                  <a:srgbClr val="B30000"/>
                </a:solidFill>
              </a:rPr>
              <a:t>БРЕХНЯ</a:t>
            </a:r>
            <a:endParaRPr lang="uk-UA" sz="2400" b="1">
              <a:solidFill>
                <a:srgbClr val="B3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75671" y="4419972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/>
              <a:t>або</a:t>
            </a:r>
            <a:endParaRPr lang="uk-UA" sz="2400" b="1"/>
          </a:p>
        </p:txBody>
      </p:sp>
      <p:sp>
        <p:nvSpPr>
          <p:cNvPr id="17" name="TextBox 16"/>
          <p:cNvSpPr txBox="1"/>
          <p:nvPr/>
        </p:nvSpPr>
        <p:spPr>
          <a:xfrm>
            <a:off x="4778452" y="4333860"/>
            <a:ext cx="191270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50" b="1">
                <a:solidFill>
                  <a:srgbClr val="B30000"/>
                </a:solidFill>
              </a:rPr>
              <a:t>БРЕХНЯ</a:t>
            </a:r>
            <a:endParaRPr lang="uk-UA" sz="4050" b="1">
              <a:solidFill>
                <a:srgbClr val="B30000"/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2909881" y="904310"/>
            <a:ext cx="6119972" cy="21575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4470400" y="459289"/>
            <a:ext cx="28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06CA4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406CA4"/>
                </a:solidFill>
                <a:latin typeface="Arial Narrow" panose="020B0606020202030204" pitchFamily="34" charset="0"/>
              </a:rPr>
              <a:t>ВІКТОРИНА</a:t>
            </a:r>
            <a:endParaRPr lang="uk-UA" b="1" dirty="0">
              <a:solidFill>
                <a:srgbClr val="406CA4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" y="3069837"/>
            <a:ext cx="28065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</a:rPr>
              <a:t>ПИТАННЯ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ru-RU" b="1" dirty="0">
                <a:solidFill>
                  <a:srgbClr val="FFFFFF"/>
                </a:solidFill>
              </a:rPr>
              <a:t>№ </a:t>
            </a:r>
            <a:r>
              <a:rPr lang="uk-UA" b="1" dirty="0">
                <a:solidFill>
                  <a:srgbClr val="FFFFFF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451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5" grpId="0"/>
      <p:bldP spid="25" grpId="1"/>
      <p:bldP spid="26" grpId="0"/>
      <p:bldP spid="26" grpId="1"/>
      <p:bldP spid="27" grpId="0"/>
      <p:bldP spid="27" grpId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18"/>
          <p:cNvSpPr/>
          <p:nvPr/>
        </p:nvSpPr>
        <p:spPr>
          <a:xfrm>
            <a:off x="1" y="0"/>
            <a:ext cx="2806562" cy="6857999"/>
          </a:xfrm>
          <a:prstGeom prst="rect">
            <a:avLst/>
          </a:prstGeom>
          <a:solidFill>
            <a:srgbClr val="008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Прямоугольник 17"/>
          <p:cNvSpPr/>
          <p:nvPr/>
        </p:nvSpPr>
        <p:spPr>
          <a:xfrm>
            <a:off x="2870733" y="5393394"/>
            <a:ext cx="598763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5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ПРАВДА</a:t>
            </a:r>
            <a:r>
              <a:rPr lang="en-US" sz="135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:</a:t>
            </a:r>
            <a:r>
              <a:rPr lang="uk-UA" sz="135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 Хоча підпал може спровокувати вибух деяких мін, та це не дає гарантії безпеки території та робить боєприпаси ще  більш нестійкими. Свійські тварини також не дають гарантій, що територія безпечна.</a:t>
            </a:r>
            <a:endParaRPr lang="uk-UA" sz="135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79913" y="4904259"/>
            <a:ext cx="1276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>
                <a:solidFill>
                  <a:srgbClr val="008000"/>
                </a:solidFill>
              </a:rPr>
              <a:t>ПРАВДА</a:t>
            </a:r>
            <a:endParaRPr lang="uk-UA" sz="2400" b="1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06542" y="4901197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>
                <a:solidFill>
                  <a:srgbClr val="B30000"/>
                </a:solidFill>
              </a:rPr>
              <a:t>БРЕХНЯ</a:t>
            </a:r>
            <a:endParaRPr lang="uk-UA" sz="2400" b="1">
              <a:solidFill>
                <a:srgbClr val="B3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61420" y="4904259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/>
              <a:t>або</a:t>
            </a:r>
            <a:endParaRPr lang="uk-UA" sz="2400" b="1"/>
          </a:p>
        </p:txBody>
      </p:sp>
      <p:sp>
        <p:nvSpPr>
          <p:cNvPr id="20" name="TextBox 19"/>
          <p:cNvSpPr txBox="1"/>
          <p:nvPr/>
        </p:nvSpPr>
        <p:spPr>
          <a:xfrm>
            <a:off x="4901119" y="4779881"/>
            <a:ext cx="191270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50" b="1" dirty="0">
                <a:solidFill>
                  <a:srgbClr val="B30000"/>
                </a:solidFill>
              </a:rPr>
              <a:t>БРЕХНЯ</a:t>
            </a:r>
            <a:endParaRPr lang="uk-UA" sz="4050" b="1" dirty="0">
              <a:solidFill>
                <a:srgbClr val="B30000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2909881" y="759930"/>
            <a:ext cx="6119972" cy="21575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1" y="3069837"/>
            <a:ext cx="28065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</a:rPr>
              <a:t>ПИТАННЯ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ru-RU" b="1" dirty="0">
                <a:solidFill>
                  <a:srgbClr val="FFFFFF"/>
                </a:solidFill>
              </a:rPr>
              <a:t>№ 2</a:t>
            </a:r>
            <a:endParaRPr lang="uk-UA" b="1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4810" y="1448419"/>
            <a:ext cx="5879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Місцеві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жителі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підпалили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мінне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поле, а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потім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запустили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туди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худобу,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щоб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міни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вибухнули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і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тепер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запевняють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що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територія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безпечна</a:t>
            </a: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uk-UA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На таку територію можна заходити.</a:t>
            </a:r>
            <a:endParaRPr lang="ru-RU" sz="16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839" y="2432756"/>
            <a:ext cx="4560516" cy="2171946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4470400" y="314909"/>
            <a:ext cx="28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06CA4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406CA4"/>
                </a:solidFill>
                <a:latin typeface="Arial Narrow" panose="020B0606020202030204" pitchFamily="34" charset="0"/>
              </a:rPr>
              <a:t>ВІКТОРИНА</a:t>
            </a:r>
            <a:endParaRPr lang="uk-UA" b="1" dirty="0">
              <a:solidFill>
                <a:srgbClr val="406CA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3" grpId="1"/>
      <p:bldP spid="24" grpId="0"/>
      <p:bldP spid="24" grpId="1"/>
      <p:bldP spid="25" grpId="0"/>
      <p:bldP spid="25" grpId="1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18"/>
          <p:cNvSpPr/>
          <p:nvPr/>
        </p:nvSpPr>
        <p:spPr>
          <a:xfrm>
            <a:off x="1" y="0"/>
            <a:ext cx="2806562" cy="6857999"/>
          </a:xfrm>
          <a:prstGeom prst="rect">
            <a:avLst/>
          </a:prstGeom>
          <a:solidFill>
            <a:srgbClr val="008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Прямоугольник 13"/>
          <p:cNvSpPr/>
          <p:nvPr/>
        </p:nvSpPr>
        <p:spPr>
          <a:xfrm>
            <a:off x="2740163" y="1311683"/>
            <a:ext cx="6316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Залишені боєприпаси можуть становити значну загрозу, навіть якщо вони не приведені в бойовий стан.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164769" y="5389942"/>
            <a:ext cx="1392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ПРАВДА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:</a:t>
            </a:r>
            <a:endParaRPr lang="uk-UA" sz="1600" b="1" dirty="0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042019" y="5389942"/>
            <a:ext cx="5072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1600" b="1" dirty="0">
                <a:solidFill>
                  <a:srgbClr val="948A54"/>
                </a:solidFill>
                <a:latin typeface="Arial Narrow" panose="020B0606020202030204" pitchFamily="34" charset="0"/>
              </a:rPr>
              <a:t>Залишені боєприпаси часто зберігаються в таких умовах, що робить їх дуже нестабільними. Необережне поводження може спровокувати вибух навіть запакованих снарядів. До того ж залишені боєприпаси часто навмисне мінують.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03607" y="4908942"/>
            <a:ext cx="1276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008000"/>
                </a:solidFill>
              </a:rPr>
              <a:t>ПРАВДА</a:t>
            </a:r>
            <a:endParaRPr lang="uk-UA" sz="2400" b="1" dirty="0">
              <a:solidFill>
                <a:srgbClr val="008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20648" y="4905880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>
                <a:solidFill>
                  <a:srgbClr val="B30000"/>
                </a:solidFill>
              </a:rPr>
              <a:t>БРЕХНЯ</a:t>
            </a:r>
            <a:endParaRPr lang="uk-UA" sz="2400" b="1">
              <a:solidFill>
                <a:srgbClr val="B3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61788" y="4908942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/>
              <a:t>або</a:t>
            </a:r>
            <a:endParaRPr lang="uk-UA" sz="2400" b="1"/>
          </a:p>
        </p:txBody>
      </p:sp>
      <p:sp>
        <p:nvSpPr>
          <p:cNvPr id="17" name="TextBox 16"/>
          <p:cNvSpPr txBox="1"/>
          <p:nvPr/>
        </p:nvSpPr>
        <p:spPr>
          <a:xfrm>
            <a:off x="4725133" y="4782317"/>
            <a:ext cx="202805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50" b="1" dirty="0">
                <a:solidFill>
                  <a:srgbClr val="008000"/>
                </a:solidFill>
              </a:rPr>
              <a:t>ПРАВДА</a:t>
            </a:r>
            <a:endParaRPr lang="uk-UA" sz="4050" b="1" dirty="0">
              <a:solidFill>
                <a:srgbClr val="008000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V="1">
            <a:off x="2909881" y="792019"/>
            <a:ext cx="6119972" cy="21575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1" y="3069837"/>
            <a:ext cx="28065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</a:rPr>
              <a:t>ПИТАННЯ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ru-RU" b="1" dirty="0">
                <a:solidFill>
                  <a:srgbClr val="FFFFFF"/>
                </a:solidFill>
              </a:rPr>
              <a:t>№ </a:t>
            </a:r>
            <a:r>
              <a:rPr lang="uk-UA" b="1" dirty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09" y="2267333"/>
            <a:ext cx="4166527" cy="2343672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4470400" y="346998"/>
            <a:ext cx="28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06CA4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406CA4"/>
                </a:solidFill>
                <a:latin typeface="Arial Narrow" panose="020B0606020202030204" pitchFamily="34" charset="0"/>
              </a:rPr>
              <a:t>ВІКТОРИНА</a:t>
            </a:r>
            <a:endParaRPr lang="uk-UA" b="1" dirty="0">
              <a:solidFill>
                <a:srgbClr val="406CA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35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  <p:bldP spid="3" grpId="0"/>
      <p:bldP spid="3" grpId="1"/>
      <p:bldP spid="22" grpId="0"/>
      <p:bldP spid="22" grpId="1"/>
      <p:bldP spid="23" grpId="0"/>
      <p:bldP spid="23" grpId="1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18"/>
          <p:cNvSpPr/>
          <p:nvPr/>
        </p:nvSpPr>
        <p:spPr>
          <a:xfrm>
            <a:off x="1" y="0"/>
            <a:ext cx="2806562" cy="6857999"/>
          </a:xfrm>
          <a:prstGeom prst="rect">
            <a:avLst/>
          </a:prstGeom>
          <a:solidFill>
            <a:srgbClr val="008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Прямоугольник 14"/>
          <p:cNvSpPr/>
          <p:nvPr/>
        </p:nvSpPr>
        <p:spPr>
          <a:xfrm>
            <a:off x="2801147" y="1448704"/>
            <a:ext cx="6337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Міни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мають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не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дуже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довгий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термін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зберігання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і через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кілька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років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у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землі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вони, як правило,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іржавіють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і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виходять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з ладу.</a:t>
            </a:r>
            <a:endParaRPr lang="uk-UA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06565" y="5337518"/>
            <a:ext cx="13929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50" b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ПРАВДА</a:t>
            </a:r>
            <a:r>
              <a:rPr lang="en-US" sz="1350" b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:</a:t>
            </a:r>
            <a:endParaRPr lang="uk-UA" sz="1350" b="1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60802" y="5321320"/>
            <a:ext cx="52831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50" b="1">
                <a:solidFill>
                  <a:srgbClr val="948A54"/>
                </a:solidFill>
                <a:latin typeface="Arial Narrow" panose="020B0606020202030204" pitchFamily="34" charset="0"/>
              </a:rPr>
              <a:t>Більшість мін залишаються небезпечними протягом багатьох десятиліть. Багато зроблені з пластику і повністю водостійкі.</a:t>
            </a:r>
            <a:endParaRPr lang="uk-UA" sz="1350" b="1">
              <a:solidFill>
                <a:srgbClr val="948A54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66950" y="4819644"/>
            <a:ext cx="1276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>
                <a:solidFill>
                  <a:srgbClr val="008000"/>
                </a:solidFill>
              </a:rPr>
              <a:t>ПРАВДА</a:t>
            </a:r>
            <a:endParaRPr lang="uk-UA" sz="2400" b="1">
              <a:solidFill>
                <a:srgbClr val="008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20648" y="4832344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>
                <a:solidFill>
                  <a:srgbClr val="B30000"/>
                </a:solidFill>
              </a:rPr>
              <a:t>БРЕХНЯ</a:t>
            </a:r>
            <a:endParaRPr lang="uk-UA" sz="2400" b="1">
              <a:solidFill>
                <a:srgbClr val="B3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29519" y="4822707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/>
              <a:t>або</a:t>
            </a:r>
            <a:endParaRPr lang="uk-UA" sz="2400" b="1"/>
          </a:p>
        </p:txBody>
      </p:sp>
      <p:sp>
        <p:nvSpPr>
          <p:cNvPr id="18" name="TextBox 17"/>
          <p:cNvSpPr txBox="1"/>
          <p:nvPr/>
        </p:nvSpPr>
        <p:spPr>
          <a:xfrm>
            <a:off x="4739243" y="4692321"/>
            <a:ext cx="191270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50" b="1">
                <a:solidFill>
                  <a:srgbClr val="B30000"/>
                </a:solidFill>
              </a:rPr>
              <a:t>БРЕХНЯ</a:t>
            </a:r>
            <a:endParaRPr lang="uk-UA" sz="4050" b="1">
              <a:solidFill>
                <a:srgbClr val="B30000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2909881" y="936397"/>
            <a:ext cx="6119972" cy="21575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1" y="3069837"/>
            <a:ext cx="28065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rgbClr val="FFFFFF"/>
                </a:solidFill>
              </a:rPr>
              <a:t>ПИТАННЯ</a:t>
            </a:r>
            <a:r>
              <a:rPr lang="en-US" b="1">
                <a:solidFill>
                  <a:srgbClr val="FFFFFF"/>
                </a:solidFill>
              </a:rPr>
              <a:t> </a:t>
            </a:r>
            <a:r>
              <a:rPr lang="ru-RU" b="1">
                <a:solidFill>
                  <a:srgbClr val="FFFFFF"/>
                </a:solidFill>
              </a:rPr>
              <a:t>№ </a:t>
            </a:r>
            <a:r>
              <a:rPr lang="en-US" b="1">
                <a:solidFill>
                  <a:srgbClr val="FFFFFF"/>
                </a:solidFill>
              </a:rPr>
              <a:t>4</a:t>
            </a:r>
            <a:endParaRPr lang="uk-UA" b="1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673" y="2418190"/>
            <a:ext cx="4141064" cy="213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4470400" y="491376"/>
            <a:ext cx="28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06CA4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406CA4"/>
                </a:solidFill>
                <a:latin typeface="Arial Narrow" panose="020B0606020202030204" pitchFamily="34" charset="0"/>
              </a:rPr>
              <a:t>ВІКТОРИНА</a:t>
            </a:r>
            <a:endParaRPr lang="uk-UA" b="1" dirty="0">
              <a:solidFill>
                <a:srgbClr val="406CA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31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1" grpId="0"/>
      <p:bldP spid="21" grpId="1"/>
      <p:bldP spid="22" grpId="0"/>
      <p:bldP spid="22" grpId="1"/>
      <p:bldP spid="23" grpId="0"/>
      <p:bldP spid="23" grpId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-5526" y="0"/>
            <a:ext cx="9149526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0" y="229451"/>
          <a:ext cx="9144000" cy="797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7719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77" marB="34277">
                    <a:gradFill flip="none" rotWithShape="1">
                      <a:gsLst>
                        <a:gs pos="95000">
                          <a:srgbClr val="FFE79B"/>
                        </a:gs>
                        <a:gs pos="60162">
                          <a:srgbClr val="FFE89F"/>
                        </a:gs>
                        <a:gs pos="0">
                          <a:schemeClr val="accent4">
                            <a:lumMod val="5000"/>
                            <a:lumOff val="95000"/>
                          </a:schemeClr>
                        </a:gs>
                        <a:gs pos="74000">
                          <a:schemeClr val="accent4">
                            <a:lumMod val="45000"/>
                            <a:lumOff val="55000"/>
                          </a:schemeClr>
                        </a:gs>
                        <a:gs pos="83000">
                          <a:schemeClr val="accent4">
                            <a:lumMod val="45000"/>
                            <a:lumOff val="55000"/>
                          </a:schemeClr>
                        </a:gs>
                        <a:gs pos="100000">
                          <a:schemeClr val="accent4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2777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238"/>
            <a:ext cx="1985963" cy="61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991489" y="274552"/>
            <a:ext cx="7169369" cy="69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Times New Roman" pitchFamily="18" charset="0"/>
              </a:rPr>
              <a:t>АСОЦІАЦІЯ САПЕРІВ УКРАЇНИ </a:t>
            </a:r>
          </a:p>
        </p:txBody>
      </p:sp>
      <p:grpSp>
        <p:nvGrpSpPr>
          <p:cNvPr id="21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-17715" y="-25725"/>
            <a:ext cx="9144000" cy="285752"/>
            <a:chOff x="-1" y="-2"/>
            <a:chExt cx="12192000" cy="381003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sp>
        <p:nvSpPr>
          <p:cNvPr id="2" name="Скругленный прямоугольник 1"/>
          <p:cNvSpPr/>
          <p:nvPr/>
        </p:nvSpPr>
        <p:spPr>
          <a:xfrm>
            <a:off x="-5526" y="1000944"/>
            <a:ext cx="9149526" cy="146516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 листопада 2018 року </a:t>
            </a:r>
            <a:r>
              <a:rPr lang="uk-UA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ініціативною групою зі складу саперів та осіб причетних до протимінної діяльності в Україні було утворено громадську організацію</a:t>
            </a:r>
            <a:r>
              <a:rPr lang="en-US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uk-UA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«Асоціація саперів України» (АСУ)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5">
            <a:extLst>
              <a:ext uri="{FF2B5EF4-FFF2-40B4-BE49-F238E27FC236}">
                <a16:creationId xmlns:a16="http://schemas.microsoft.com/office/drawing/2014/main" id="{5E05FF51-EF0C-48CB-B133-D907C8D20C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5" y="2893077"/>
            <a:ext cx="9166385" cy="3964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D965747F-D8D0-4ACC-8203-37A88D8F2AF6}"/>
              </a:ext>
            </a:extLst>
          </p:cNvPr>
          <p:cNvSpPr/>
          <p:nvPr/>
        </p:nvSpPr>
        <p:spPr>
          <a:xfrm>
            <a:off x="-22385" y="2477837"/>
            <a:ext cx="9178574" cy="1475975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uk-UA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Times New Roman" pitchFamily="18" charset="0"/>
              </a:rPr>
              <a:t>НАША МІСІЯ:</a:t>
            </a:r>
          </a:p>
          <a:p>
            <a:pPr algn="ctr">
              <a:defRPr/>
            </a:pPr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Times New Roman" pitchFamily="18" charset="0"/>
              </a:rPr>
              <a:t>Зробити цей світ безпечним для всіх:</a:t>
            </a:r>
          </a:p>
          <a:p>
            <a:pPr algn="ctr">
              <a:defRPr/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Times New Roman" pitchFamily="18" charset="0"/>
              </a:rPr>
              <a:t>для тих, хто користується цією безпекою і для тих, хто її створює</a:t>
            </a:r>
            <a:endParaRPr lang="uk-UA" sz="2400" dirty="0"/>
          </a:p>
        </p:txBody>
      </p:sp>
      <p:pic>
        <p:nvPicPr>
          <p:cNvPr id="26" name="Picture 12" descr="DARTS">
            <a:extLst>
              <a:ext uri="{FF2B5EF4-FFF2-40B4-BE49-F238E27FC236}">
                <a16:creationId xmlns:a16="http://schemas.microsoft.com/office/drawing/2014/main" id="{8989AF1E-6200-4314-93C5-3798EDE65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2" y="2610697"/>
            <a:ext cx="615554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42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18"/>
          <p:cNvSpPr/>
          <p:nvPr/>
        </p:nvSpPr>
        <p:spPr>
          <a:xfrm>
            <a:off x="1" y="0"/>
            <a:ext cx="2806562" cy="6857999"/>
          </a:xfrm>
          <a:prstGeom prst="rect">
            <a:avLst/>
          </a:prstGeom>
          <a:solidFill>
            <a:srgbClr val="008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Прямоугольник 17"/>
          <p:cNvSpPr/>
          <p:nvPr/>
        </p:nvSpPr>
        <p:spPr>
          <a:xfrm>
            <a:off x="2806559" y="1474399"/>
            <a:ext cx="631695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5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Перерізання</a:t>
            </a:r>
            <a:r>
              <a:rPr lang="ru-RU" sz="135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35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розтяжки</a:t>
            </a:r>
            <a:r>
              <a:rPr lang="ru-RU" sz="135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35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може</a:t>
            </a:r>
            <a:r>
              <a:rPr lang="ru-RU" sz="135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перевести </a:t>
            </a:r>
            <a:r>
              <a:rPr lang="ru-RU" sz="135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міну</a:t>
            </a:r>
            <a:r>
              <a:rPr lang="ru-RU" sz="135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в </a:t>
            </a:r>
            <a:r>
              <a:rPr lang="ru-RU" sz="135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безпечне</a:t>
            </a:r>
            <a:r>
              <a:rPr lang="ru-RU" sz="135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350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положення</a:t>
            </a:r>
            <a:r>
              <a:rPr lang="ru-RU" sz="135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uk-UA" sz="135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17811" y="5465801"/>
            <a:ext cx="530570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50" b="1">
                <a:solidFill>
                  <a:srgbClr val="948A54"/>
                </a:solidFill>
                <a:latin typeface="Arial Narrow" panose="020B0606020202030204" pitchFamily="34" charset="0"/>
              </a:rPr>
              <a:t>У своїй більшості розтяжки активують міни від найменшого збільшення або ослаблення натягу на провід.  Даний спосіб для роззброєння міни може бути застосовано  лише   професійним експертом з розмінування.</a:t>
            </a:r>
            <a:endParaRPr lang="uk-UA" sz="1350" b="1">
              <a:solidFill>
                <a:srgbClr val="948A54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806568" y="5470485"/>
            <a:ext cx="139290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50" b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ПРАВДА</a:t>
            </a:r>
            <a:r>
              <a:rPr lang="en-US" sz="1350" b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:</a:t>
            </a:r>
            <a:endParaRPr lang="uk-UA" sz="1350" b="1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3621159" y="2038356"/>
            <a:ext cx="4693104" cy="2490536"/>
            <a:chOff x="3417963" y="1192197"/>
            <a:chExt cx="4969904" cy="4109717"/>
          </a:xfrm>
        </p:grpSpPr>
        <p:pic>
          <p:nvPicPr>
            <p:cNvPr id="24" name="Изображение 23"/>
            <p:cNvPicPr>
              <a:picLocks noChangeAspect="1"/>
            </p:cNvPicPr>
            <p:nvPr/>
          </p:nvPicPr>
          <p:blipFill rotWithShape="1">
            <a:blip r:embed="rId2"/>
            <a:srcRect l="89156"/>
            <a:stretch/>
          </p:blipFill>
          <p:spPr>
            <a:xfrm>
              <a:off x="3417963" y="3573243"/>
              <a:ext cx="338668" cy="1508212"/>
            </a:xfrm>
            <a:prstGeom prst="rect">
              <a:avLst/>
            </a:prstGeom>
          </p:spPr>
        </p:pic>
        <p:pic>
          <p:nvPicPr>
            <p:cNvPr id="3" name="Изображение 2"/>
            <p:cNvPicPr>
              <a:picLocks noChangeAspect="1"/>
            </p:cNvPicPr>
            <p:nvPr/>
          </p:nvPicPr>
          <p:blipFill rotWithShape="1">
            <a:blip r:embed="rId2"/>
            <a:srcRect r="79306"/>
            <a:stretch/>
          </p:blipFill>
          <p:spPr>
            <a:xfrm flipH="1">
              <a:off x="7903728" y="4038142"/>
              <a:ext cx="484139" cy="1263772"/>
            </a:xfrm>
            <a:prstGeom prst="rect">
              <a:avLst/>
            </a:prstGeom>
          </p:spPr>
        </p:pic>
        <p:pic>
          <p:nvPicPr>
            <p:cNvPr id="2" name="Изображение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4234" y="1192197"/>
              <a:ext cx="4370295" cy="3386667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2968358" y="4713037"/>
            <a:ext cx="1276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>
                <a:solidFill>
                  <a:srgbClr val="008000"/>
                </a:solidFill>
              </a:rPr>
              <a:t>ПРАВДА</a:t>
            </a:r>
            <a:endParaRPr lang="uk-UA" sz="2400" b="1">
              <a:solidFill>
                <a:srgbClr val="008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76963" y="4738723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>
                <a:solidFill>
                  <a:srgbClr val="B30000"/>
                </a:solidFill>
              </a:rPr>
              <a:t>БРЕХНЯ</a:t>
            </a:r>
            <a:endParaRPr lang="uk-UA" sz="2400" b="1">
              <a:solidFill>
                <a:srgbClr val="B3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89405" y="4723193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/>
              <a:t>або</a:t>
            </a:r>
            <a:endParaRPr lang="uk-UA" sz="2400" b="1"/>
          </a:p>
        </p:txBody>
      </p:sp>
      <p:sp>
        <p:nvSpPr>
          <p:cNvPr id="25" name="TextBox 24"/>
          <p:cNvSpPr txBox="1"/>
          <p:nvPr/>
        </p:nvSpPr>
        <p:spPr>
          <a:xfrm>
            <a:off x="4809983" y="4354590"/>
            <a:ext cx="191270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50" b="1" dirty="0">
                <a:solidFill>
                  <a:srgbClr val="B30000"/>
                </a:solidFill>
              </a:rPr>
              <a:t>БРЕХНЯ</a:t>
            </a:r>
            <a:endParaRPr lang="uk-UA" sz="4050" b="1" dirty="0">
              <a:solidFill>
                <a:srgbClr val="B3000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2909881" y="824102"/>
            <a:ext cx="6119972" cy="21575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" y="3069837"/>
            <a:ext cx="28065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rgbClr val="FFFFFF"/>
                </a:solidFill>
              </a:rPr>
              <a:t>ПИТАННЯ</a:t>
            </a:r>
            <a:r>
              <a:rPr lang="en-US" b="1">
                <a:solidFill>
                  <a:srgbClr val="FFFFFF"/>
                </a:solidFill>
              </a:rPr>
              <a:t> </a:t>
            </a:r>
            <a:r>
              <a:rPr lang="ru-RU" b="1">
                <a:solidFill>
                  <a:srgbClr val="FFFFFF"/>
                </a:solidFill>
              </a:rPr>
              <a:t>№ </a:t>
            </a:r>
            <a:r>
              <a:rPr lang="en-US" b="1">
                <a:solidFill>
                  <a:srgbClr val="FFFFFF"/>
                </a:solidFill>
              </a:rPr>
              <a:t>5</a:t>
            </a:r>
            <a:endParaRPr lang="uk-UA" b="1">
              <a:solidFill>
                <a:srgbClr val="FFFFFF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470400" y="379081"/>
            <a:ext cx="28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06CA4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406CA4"/>
                </a:solidFill>
                <a:latin typeface="Arial Narrow" panose="020B0606020202030204" pitchFamily="34" charset="0"/>
              </a:rPr>
              <a:t>ВІКТОРИНА</a:t>
            </a:r>
            <a:endParaRPr lang="uk-UA" b="1" dirty="0">
              <a:solidFill>
                <a:srgbClr val="406CA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6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1" grpId="1"/>
      <p:bldP spid="22" grpId="0"/>
      <p:bldP spid="22" grpId="1"/>
      <p:bldP spid="23" grpId="0"/>
      <p:bldP spid="23" grpId="1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18"/>
          <p:cNvSpPr/>
          <p:nvPr/>
        </p:nvSpPr>
        <p:spPr>
          <a:xfrm>
            <a:off x="1" y="1"/>
            <a:ext cx="2806562" cy="6858000"/>
          </a:xfrm>
          <a:prstGeom prst="rect">
            <a:avLst/>
          </a:prstGeom>
          <a:solidFill>
            <a:srgbClr val="008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Прямоугольник 11"/>
          <p:cNvSpPr/>
          <p:nvPr/>
        </p:nvSpPr>
        <p:spPr>
          <a:xfrm>
            <a:off x="2806563" y="1227346"/>
            <a:ext cx="6316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Боєприпаси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що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не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розірвалися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становлять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меншу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загрозу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, тому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що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їх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завжди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можна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побачити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uk-UA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786077" y="5202503"/>
            <a:ext cx="13929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ПРАВДА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:</a:t>
            </a:r>
            <a:endParaRPr lang="uk-UA" sz="1600" b="1">
              <a:solidFill>
                <a:schemeClr val="bg2">
                  <a:lumMod val="2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29720" y="5190571"/>
            <a:ext cx="53001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Ви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ніколи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не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повинні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торкатися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будь-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якого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боєприпасу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.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Навіть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якщо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він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був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переміщений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один раз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це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не є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гарантією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що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він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не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може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вибухнути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від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подальшого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контакту.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Деякі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боєприпаси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настільки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чутливі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що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можуть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вибухнути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від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найменшого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ru-RU" sz="1600" b="1" dirty="0" err="1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дотику</a:t>
            </a:r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rPr>
              <a:t>.</a:t>
            </a:r>
            <a:endParaRPr lang="uk-UA" sz="1600" b="1" dirty="0">
              <a:solidFill>
                <a:schemeClr val="bg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2868018" y="2208599"/>
            <a:ext cx="3145212" cy="2560251"/>
            <a:chOff x="3759200" y="1706559"/>
            <a:chExt cx="3147824" cy="3542774"/>
          </a:xfrm>
        </p:grpSpPr>
        <p:pic>
          <p:nvPicPr>
            <p:cNvPr id="2" name="Изображение 1"/>
            <p:cNvPicPr>
              <a:picLocks noChangeAspect="1"/>
            </p:cNvPicPr>
            <p:nvPr/>
          </p:nvPicPr>
          <p:blipFill rotWithShape="1">
            <a:blip r:embed="rId2"/>
            <a:srcRect l="1130" t="2210" r="2478"/>
            <a:stretch/>
          </p:blipFill>
          <p:spPr>
            <a:xfrm>
              <a:off x="3759200" y="1706559"/>
              <a:ext cx="3147824" cy="3542774"/>
            </a:xfrm>
            <a:prstGeom prst="rect">
              <a:avLst/>
            </a:prstGeom>
          </p:spPr>
        </p:pic>
        <p:pic>
          <p:nvPicPr>
            <p:cNvPr id="20" name="Изображение 19"/>
            <p:cNvPicPr>
              <a:picLocks noChangeAspect="1"/>
            </p:cNvPicPr>
            <p:nvPr/>
          </p:nvPicPr>
          <p:blipFill rotWithShape="1">
            <a:blip r:embed="rId2"/>
            <a:srcRect l="41021" t="11977" r="17493" b="79653"/>
            <a:stretch/>
          </p:blipFill>
          <p:spPr>
            <a:xfrm>
              <a:off x="5549632" y="4509746"/>
              <a:ext cx="1354780" cy="343651"/>
            </a:xfrm>
            <a:prstGeom prst="rect">
              <a:avLst/>
            </a:prstGeom>
          </p:spPr>
        </p:pic>
        <p:pic>
          <p:nvPicPr>
            <p:cNvPr id="21" name="Изображение 20"/>
            <p:cNvPicPr>
              <a:picLocks noChangeAspect="1"/>
            </p:cNvPicPr>
            <p:nvPr/>
          </p:nvPicPr>
          <p:blipFill rotWithShape="1">
            <a:blip r:embed="rId2"/>
            <a:srcRect l="41021" t="2210" r="17493" b="79653"/>
            <a:stretch/>
          </p:blipFill>
          <p:spPr>
            <a:xfrm>
              <a:off x="5549632" y="3844153"/>
              <a:ext cx="1354780" cy="744603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6637433" y="2458131"/>
            <a:ext cx="1276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>
                <a:solidFill>
                  <a:srgbClr val="008000"/>
                </a:solidFill>
              </a:rPr>
              <a:t>ПРАВДА</a:t>
            </a:r>
            <a:endParaRPr lang="uk-UA" sz="2400" b="1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40436" y="3975411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>
                <a:solidFill>
                  <a:srgbClr val="B30000"/>
                </a:solidFill>
              </a:rPr>
              <a:t>БРЕХНЯ</a:t>
            </a:r>
            <a:endParaRPr lang="uk-UA" sz="2400" b="1">
              <a:solidFill>
                <a:srgbClr val="B3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11806" y="3219606"/>
            <a:ext cx="6655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/>
              <a:t>або</a:t>
            </a:r>
            <a:endParaRPr lang="uk-UA" sz="2400" b="1"/>
          </a:p>
        </p:txBody>
      </p:sp>
      <p:sp>
        <p:nvSpPr>
          <p:cNvPr id="26" name="TextBox 25"/>
          <p:cNvSpPr txBox="1"/>
          <p:nvPr/>
        </p:nvSpPr>
        <p:spPr>
          <a:xfrm>
            <a:off x="6185337" y="3107374"/>
            <a:ext cx="191270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50" b="1" dirty="0">
                <a:solidFill>
                  <a:srgbClr val="B30000"/>
                </a:solidFill>
              </a:rPr>
              <a:t>БРЕХНЯ</a:t>
            </a:r>
            <a:endParaRPr lang="uk-UA" sz="4050" b="1" dirty="0">
              <a:solidFill>
                <a:srgbClr val="B30000"/>
              </a:solidFill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V="1">
            <a:off x="2909881" y="824103"/>
            <a:ext cx="6119972" cy="21575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1" y="3069837"/>
            <a:ext cx="28065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rgbClr val="FFFFFF"/>
                </a:solidFill>
              </a:rPr>
              <a:t>ПИТАННЯ</a:t>
            </a:r>
            <a:r>
              <a:rPr lang="en-US" b="1">
                <a:solidFill>
                  <a:srgbClr val="FFFFFF"/>
                </a:solidFill>
              </a:rPr>
              <a:t> </a:t>
            </a:r>
            <a:r>
              <a:rPr lang="ru-RU" b="1">
                <a:solidFill>
                  <a:srgbClr val="FFFFFF"/>
                </a:solidFill>
              </a:rPr>
              <a:t>№ </a:t>
            </a:r>
            <a:r>
              <a:rPr lang="en-US" b="1">
                <a:solidFill>
                  <a:srgbClr val="FFFFFF"/>
                </a:solidFill>
              </a:rPr>
              <a:t>6</a:t>
            </a:r>
            <a:endParaRPr lang="uk-UA" b="1">
              <a:solidFill>
                <a:srgbClr val="FFFFFF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470400" y="379082"/>
            <a:ext cx="28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06CA4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406CA4"/>
                </a:solidFill>
                <a:latin typeface="Arial Narrow" panose="020B0606020202030204" pitchFamily="34" charset="0"/>
              </a:rPr>
              <a:t>ВІКТОРИНА</a:t>
            </a:r>
            <a:endParaRPr lang="uk-UA" b="1" dirty="0">
              <a:solidFill>
                <a:srgbClr val="406CA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67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3" grpId="0"/>
      <p:bldP spid="23" grpId="1"/>
      <p:bldP spid="24" grpId="0"/>
      <p:bldP spid="24" grpId="1"/>
      <p:bldP spid="25" grpId="0"/>
      <p:bldP spid="25" grpId="1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8"/>
          <p:cNvSpPr/>
          <p:nvPr/>
        </p:nvSpPr>
        <p:spPr>
          <a:xfrm>
            <a:off x="1" y="0"/>
            <a:ext cx="2806562" cy="6857999"/>
          </a:xfrm>
          <a:prstGeom prst="rect">
            <a:avLst/>
          </a:prstGeom>
          <a:solidFill>
            <a:srgbClr val="008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152300">
            <a:off x="5517281" y="1438029"/>
            <a:ext cx="1307897" cy="1730521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600" b="98000" l="0" r="91701"/>
                    </a14:imgEffect>
                  </a14:imgLayer>
                </a14:imgProps>
              </a:ext>
            </a:extLst>
          </a:blip>
          <a:srcRect t="39468" r="7971" b="2399"/>
          <a:stretch/>
        </p:blipFill>
        <p:spPr>
          <a:xfrm rot="20552090">
            <a:off x="3445945" y="1516741"/>
            <a:ext cx="1247045" cy="164043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05" b="9827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391994">
            <a:off x="3668707" y="3686861"/>
            <a:ext cx="1731385" cy="2519037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7"/>
          <a:srcRect l="6015" r="55890"/>
          <a:stretch/>
        </p:blipFill>
        <p:spPr>
          <a:xfrm rot="9312410">
            <a:off x="6550873" y="2841722"/>
            <a:ext cx="1930400" cy="1524000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724" b="93252" l="29800" r="71000"/>
                    </a14:imgEffect>
                  </a14:imgLayer>
                </a14:imgProps>
              </a:ext>
            </a:extLst>
          </a:blip>
          <a:srcRect l="30000" t="14213" r="29734" b="7260"/>
          <a:stretch/>
        </p:blipFill>
        <p:spPr>
          <a:xfrm rot="17639409">
            <a:off x="6906845" y="3906936"/>
            <a:ext cx="1444185" cy="222205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944252"/>
            <a:ext cx="2806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Arial Narrow" panose="020B0606020202030204" pitchFamily="34" charset="0"/>
              </a:rPr>
              <a:t>Чи можете ви відрізнити небезпечний предмет від безпечного?</a:t>
            </a:r>
            <a:endParaRPr lang="uk-UA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35383" y="3700031"/>
            <a:ext cx="6383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b="1"/>
              <a:t>Ручні</a:t>
            </a:r>
            <a:endParaRPr lang="en-US" sz="1050" b="1"/>
          </a:p>
          <a:p>
            <a:pPr algn="ctr"/>
            <a:r>
              <a:rPr lang="ru-RU" sz="1050" b="1"/>
              <a:t>гранати</a:t>
            </a:r>
            <a:endParaRPr lang="uk-UA" sz="1050" b="1"/>
          </a:p>
        </p:txBody>
      </p:sp>
      <p:sp>
        <p:nvSpPr>
          <p:cNvPr id="14" name="Штриховая стрелка вправо 13"/>
          <p:cNvSpPr/>
          <p:nvPr/>
        </p:nvSpPr>
        <p:spPr>
          <a:xfrm rot="2523158">
            <a:off x="5520756" y="4214605"/>
            <a:ext cx="1131562" cy="237035"/>
          </a:xfrm>
          <a:prstGeom prst="strip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19" name="Штриховая стрелка вправо 18"/>
          <p:cNvSpPr/>
          <p:nvPr/>
        </p:nvSpPr>
        <p:spPr>
          <a:xfrm>
            <a:off x="5474587" y="3669493"/>
            <a:ext cx="993947" cy="237035"/>
          </a:xfrm>
          <a:prstGeom prst="strip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20" name="Штриховая стрелка вправо 19"/>
          <p:cNvSpPr/>
          <p:nvPr/>
        </p:nvSpPr>
        <p:spPr>
          <a:xfrm rot="13639872">
            <a:off x="4365684" y="3214883"/>
            <a:ext cx="848672" cy="316046"/>
          </a:xfrm>
          <a:prstGeom prst="strip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2909881" y="759935"/>
            <a:ext cx="6119972" cy="21575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4470400" y="314914"/>
            <a:ext cx="28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06CA4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406CA4"/>
                </a:solidFill>
                <a:latin typeface="Arial Narrow" panose="020B0606020202030204" pitchFamily="34" charset="0"/>
              </a:rPr>
              <a:t>ВІКТОРИНА</a:t>
            </a:r>
            <a:endParaRPr lang="uk-UA" b="1" dirty="0">
              <a:solidFill>
                <a:srgbClr val="406CA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18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4" grpId="0" animBg="1"/>
      <p:bldP spid="19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603794">
            <a:off x="3439715" y="1949706"/>
            <a:ext cx="1200668" cy="233844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000" b="93750" l="9774" r="84586"/>
                    </a14:imgEffect>
                  </a14:imgLayer>
                </a14:imgProps>
              </a:ext>
            </a:extLst>
          </a:blip>
          <a:srcRect l="12662" t="17667" r="14657" b="7333"/>
          <a:stretch/>
        </p:blipFill>
        <p:spPr>
          <a:xfrm rot="9853914">
            <a:off x="7213960" y="4089750"/>
            <a:ext cx="1348238" cy="1813119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67" b="80734" l="8429" r="38571"/>
                    </a14:imgEffect>
                  </a14:imgLayer>
                </a14:imgProps>
              </a:ext>
            </a:extLst>
          </a:blip>
          <a:srcRect l="8017" t="20299" r="61417" b="17478"/>
          <a:stretch/>
        </p:blipFill>
        <p:spPr>
          <a:xfrm rot="11698587">
            <a:off x="5328020" y="1556527"/>
            <a:ext cx="1350172" cy="1604921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884" b="83150" l="37780" r="67900">
                        <a14:backgroundMark x1="58885" y1="26019" x2="58885" y2="26019"/>
                        <a14:backgroundMark x1="53309" y1="26332" x2="53309" y2="26332"/>
                        <a14:backgroundMark x1="49818" y1="24687" x2="50912" y2="26332"/>
                        <a14:backgroundMark x1="52788" y1="27978" x2="52788" y2="27978"/>
                      </a14:backgroundRemoval>
                    </a14:imgEffect>
                  </a14:imgLayer>
                </a14:imgProps>
              </a:ext>
            </a:extLst>
          </a:blip>
          <a:srcRect l="37778" t="22141" r="31482" b="17146"/>
          <a:stretch/>
        </p:blipFill>
        <p:spPr>
          <a:xfrm rot="9771767">
            <a:off x="7325123" y="1760983"/>
            <a:ext cx="1492037" cy="190434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776" b="89116" l="56889" r="99778"/>
                    </a14:imgEffect>
                  </a14:imgLayer>
                </a14:imgProps>
              </a:ext>
            </a:extLst>
          </a:blip>
          <a:srcRect l="56967" t="38833" b="11000"/>
          <a:stretch/>
        </p:blipFill>
        <p:spPr>
          <a:xfrm rot="7837587">
            <a:off x="3196734" y="4465035"/>
            <a:ext cx="1554202" cy="1484512"/>
          </a:xfrm>
          <a:prstGeom prst="rect">
            <a:avLst/>
          </a:prstGeom>
        </p:spPr>
      </p:pic>
      <p:sp>
        <p:nvSpPr>
          <p:cNvPr id="10" name="Rektangel 18"/>
          <p:cNvSpPr/>
          <p:nvPr/>
        </p:nvSpPr>
        <p:spPr>
          <a:xfrm>
            <a:off x="1" y="0"/>
            <a:ext cx="2806562" cy="6857999"/>
          </a:xfrm>
          <a:prstGeom prst="rect">
            <a:avLst/>
          </a:prstGeom>
          <a:solidFill>
            <a:srgbClr val="008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Прямоугольник 16"/>
          <p:cNvSpPr/>
          <p:nvPr/>
        </p:nvSpPr>
        <p:spPr>
          <a:xfrm>
            <a:off x="1" y="2944252"/>
            <a:ext cx="28065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Arial Narrow" panose="020B0606020202030204" pitchFamily="34" charset="0"/>
              </a:rPr>
              <a:t>Чи можете ви відрізнити небезпечний предмет від безпечного</a:t>
            </a:r>
            <a:r>
              <a:rPr lang="en-US" b="1">
                <a:solidFill>
                  <a:schemeClr val="bg1"/>
                </a:solidFill>
                <a:latin typeface="Arial Narrow" panose="020B0606020202030204" pitchFamily="34" charset="0"/>
              </a:rPr>
              <a:t>?</a:t>
            </a:r>
            <a:endParaRPr lang="uk-UA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85285" y="3555523"/>
            <a:ext cx="123564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50" b="1"/>
              <a:t>Ручні гранати</a:t>
            </a:r>
            <a:endParaRPr lang="uk-UA" sz="1350" b="1"/>
          </a:p>
        </p:txBody>
      </p:sp>
      <p:sp>
        <p:nvSpPr>
          <p:cNvPr id="3" name="Стрелка вправо 2"/>
          <p:cNvSpPr/>
          <p:nvPr/>
        </p:nvSpPr>
        <p:spPr>
          <a:xfrm rot="19708203">
            <a:off x="6293841" y="3171290"/>
            <a:ext cx="1200988" cy="20515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18" name="Стрелка вправо 17"/>
          <p:cNvSpPr/>
          <p:nvPr/>
        </p:nvSpPr>
        <p:spPr>
          <a:xfrm rot="8753620">
            <a:off x="4685249" y="4258621"/>
            <a:ext cx="1119307" cy="21173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>
              <a:solidFill>
                <a:srgbClr val="FF0000"/>
              </a:solidFill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2909881" y="1401615"/>
            <a:ext cx="6119972" cy="21575"/>
          </a:xfrm>
          <a:prstGeom prst="line">
            <a:avLst/>
          </a:prstGeom>
          <a:ln w="571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4470400" y="956594"/>
            <a:ext cx="280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406CA4"/>
                </a:solidFill>
                <a:latin typeface="Arial Narrow" panose="020B0606020202030204" pitchFamily="34" charset="0"/>
              </a:rPr>
              <a:t> </a:t>
            </a:r>
            <a:r>
              <a:rPr lang="ru-RU" b="1" dirty="0">
                <a:solidFill>
                  <a:srgbClr val="406CA4"/>
                </a:solidFill>
                <a:latin typeface="Arial Narrow" panose="020B0606020202030204" pitchFamily="34" charset="0"/>
              </a:rPr>
              <a:t>ВІКТОРИНА</a:t>
            </a:r>
            <a:endParaRPr lang="uk-UA" b="1" dirty="0">
              <a:solidFill>
                <a:srgbClr val="406CA4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1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518" b="26667"/>
          <a:stretch/>
        </p:blipFill>
        <p:spPr>
          <a:xfrm>
            <a:off x="1572126" y="3440547"/>
            <a:ext cx="7571874" cy="3429687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895" y="841"/>
            <a:ext cx="8422107" cy="3459909"/>
          </a:xfrm>
          <a:prstGeom prst="rect">
            <a:avLst/>
          </a:prstGeom>
        </p:spPr>
      </p:pic>
      <p:sp>
        <p:nvSpPr>
          <p:cNvPr id="8" name="Rektangel 18"/>
          <p:cNvSpPr/>
          <p:nvPr/>
        </p:nvSpPr>
        <p:spPr>
          <a:xfrm>
            <a:off x="1" y="841"/>
            <a:ext cx="2608699" cy="6901477"/>
          </a:xfrm>
          <a:prstGeom prst="rect">
            <a:avLst/>
          </a:prstGeom>
          <a:solidFill>
            <a:srgbClr val="008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6" name="Изображение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7" b="73196" l="26641" r="83012">
                        <a14:foregroundMark x1="40541" y1="25258" x2="40541" y2="25258"/>
                        <a14:backgroundMark x1="66409" y1="16495" x2="66409" y2="16495"/>
                      </a14:backgroundRemoval>
                    </a14:imgEffect>
                  </a14:imgLayer>
                </a14:imgProps>
              </a:ext>
            </a:extLst>
          </a:blip>
          <a:srcRect l="26681" t="6516" r="14750" b="23980"/>
          <a:stretch/>
        </p:blipFill>
        <p:spPr>
          <a:xfrm>
            <a:off x="5498962" y="1317370"/>
            <a:ext cx="2019438" cy="1346292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7" b="73196" l="26641" r="83012">
                        <a14:foregroundMark x1="40541" y1="25258" x2="40541" y2="25258"/>
                        <a14:foregroundMark x1="67568" y1="22165" x2="67568" y2="22165"/>
                        <a14:backgroundMark x1="66409" y1="16495" x2="66409" y2="16495"/>
                        <a14:backgroundMark x1="52896" y1="56701" x2="52896" y2="56701"/>
                        <a14:backgroundMark x1="41699" y1="55670" x2="41699" y2="55670"/>
                        <a14:backgroundMark x1="39768" y1="60309" x2="39768" y2="60309"/>
                        <a14:backgroundMark x1="52510" y1="65979" x2="52510" y2="65979"/>
                        <a14:backgroundMark x1="60232" y1="63918" x2="60232" y2="63918"/>
                        <a14:backgroundMark x1="66409" y1="58247" x2="66409" y2="58247"/>
                        <a14:backgroundMark x1="72587" y1="51546" x2="72587" y2="51546"/>
                        <a14:backgroundMark x1="69498" y1="54639" x2="69498" y2="54639"/>
                        <a14:backgroundMark x1="54440" y1="51546" x2="54440" y2="51546"/>
                        <a14:backgroundMark x1="48263" y1="49485" x2="48263" y2="49485"/>
                      </a14:backgroundRemoval>
                    </a14:imgEffect>
                  </a14:imgLayer>
                </a14:imgProps>
              </a:ext>
            </a:extLst>
          </a:blip>
          <a:srcRect l="26681" t="6516" r="14750" b="23980"/>
          <a:stretch/>
        </p:blipFill>
        <p:spPr>
          <a:xfrm>
            <a:off x="6718163" y="1783910"/>
            <a:ext cx="2019438" cy="1346292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7" b="73196" l="26641" r="83012">
                        <a14:foregroundMark x1="40541" y1="25258" x2="40541" y2="25258"/>
                        <a14:foregroundMark x1="69884" y1="22165" x2="69884" y2="22165"/>
                        <a14:foregroundMark x1="70270" y1="27320" x2="70270" y2="27320"/>
                        <a14:foregroundMark x1="77992" y1="38144" x2="77992" y2="38144"/>
                        <a14:backgroundMark x1="66409" y1="16495" x2="66409" y2="16495"/>
                        <a14:backgroundMark x1="73745" y1="52062" x2="73745" y2="52062"/>
                        <a14:backgroundMark x1="71042" y1="42784" x2="71042" y2="42784"/>
                        <a14:backgroundMark x1="65637" y1="47423" x2="65637" y2="47423"/>
                        <a14:backgroundMark x1="59459" y1="51031" x2="59459" y2="51031"/>
                        <a14:backgroundMark x1="47490" y1="48969" x2="47490" y2="48969"/>
                        <a14:backgroundMark x1="40154" y1="46392" x2="40154" y2="46392"/>
                        <a14:backgroundMark x1="43243" y1="48454" x2="43243" y2="48454"/>
                        <a14:backgroundMark x1="50579" y1="54639" x2="50579" y2="54639"/>
                        <a14:backgroundMark x1="46332" y1="57732" x2="46332" y2="57732"/>
                        <a14:backgroundMark x1="52896" y1="59278" x2="52896" y2="59278"/>
                        <a14:backgroundMark x1="60232" y1="61856" x2="60232" y2="61856"/>
                        <a14:backgroundMark x1="75676" y1="41753" x2="75676" y2="41753"/>
                        <a14:backgroundMark x1="73745" y1="30412" x2="73745" y2="30412"/>
                        <a14:backgroundMark x1="75676" y1="34021" x2="75676" y2="34021"/>
                        <a14:backgroundMark x1="76448" y1="28866" x2="76448" y2="28866"/>
                      </a14:backgroundRemoval>
                    </a14:imgEffect>
                  </a14:imgLayer>
                </a14:imgProps>
              </a:ext>
            </a:extLst>
          </a:blip>
          <a:srcRect l="26681" t="6516" r="14750" b="23980"/>
          <a:stretch/>
        </p:blipFill>
        <p:spPr>
          <a:xfrm rot="20548607">
            <a:off x="6119217" y="2457057"/>
            <a:ext cx="2019438" cy="1346292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7" b="73196" l="26641" r="83012">
                        <a14:foregroundMark x1="40541" y1="25258" x2="40541" y2="25258"/>
                        <a14:foregroundMark x1="67181" y1="21649" x2="67181" y2="21649"/>
                        <a14:backgroundMark x1="66409" y1="16495" x2="66409" y2="16495"/>
                        <a14:backgroundMark x1="74517" y1="43814" x2="74517" y2="43814"/>
                        <a14:backgroundMark x1="68726" y1="39175" x2="68726" y2="39175"/>
                        <a14:backgroundMark x1="62162" y1="40206" x2="62162" y2="40206"/>
                        <a14:backgroundMark x1="55985" y1="40206" x2="55985" y2="40206"/>
                        <a14:backgroundMark x1="47104" y1="40206" x2="47104" y2="40206"/>
                        <a14:backgroundMark x1="41699" y1="39175" x2="41699" y2="39175"/>
                        <a14:backgroundMark x1="37838" y1="38144" x2="37838" y2="38144"/>
                        <a14:backgroundMark x1="40154" y1="45361" x2="40154" y2="45361"/>
                        <a14:backgroundMark x1="69498" y1="43299" x2="69498" y2="43299"/>
                        <a14:backgroundMark x1="74903" y1="36598" x2="74903" y2="36598"/>
                        <a14:backgroundMark x1="63707" y1="43299" x2="63707" y2="43299"/>
                        <a14:backgroundMark x1="55985" y1="45361" x2="55985" y2="45361"/>
                        <a14:backgroundMark x1="52124" y1="43814" x2="52124" y2="43814"/>
                        <a14:backgroundMark x1="48649" y1="44330" x2="48649" y2="44330"/>
                        <a14:backgroundMark x1="47104" y1="53093" x2="47104" y2="53093"/>
                        <a14:backgroundMark x1="52896" y1="58763" x2="52896" y2="58763"/>
                        <a14:backgroundMark x1="61004" y1="67010" x2="61004" y2="67010"/>
                        <a14:backgroundMark x1="67568" y1="60825" x2="67568" y2="60825"/>
                        <a14:backgroundMark x1="70656" y1="51546" x2="70656" y2="51546"/>
                        <a14:backgroundMark x1="66795" y1="55670" x2="66795" y2="55670"/>
                        <a14:backgroundMark x1="62934" y1="58247" x2="62934" y2="58247"/>
                        <a14:backgroundMark x1="45174" y1="47938" x2="45174" y2="47938"/>
                      </a14:backgroundRemoval>
                    </a14:imgEffect>
                  </a14:imgLayer>
                </a14:imgProps>
              </a:ext>
            </a:extLst>
          </a:blip>
          <a:srcRect l="26681" t="6516" r="14750" b="23980"/>
          <a:stretch/>
        </p:blipFill>
        <p:spPr>
          <a:xfrm rot="1086744">
            <a:off x="4139925" y="2254984"/>
            <a:ext cx="2019438" cy="1346292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7" b="73196" l="26641" r="83012">
                        <a14:foregroundMark x1="40541" y1="25258" x2="40541" y2="25258"/>
                        <a14:foregroundMark x1="38224" y1="29897" x2="38224" y2="29897"/>
                        <a14:foregroundMark x1="37066" y1="33505" x2="37066" y2="33505"/>
                        <a14:foregroundMark x1="37452" y1="39175" x2="37452" y2="39175"/>
                        <a14:foregroundMark x1="40541" y1="43299" x2="40541" y2="43299"/>
                        <a14:backgroundMark x1="66409" y1="16495" x2="66409" y2="16495"/>
                        <a14:backgroundMark x1="54440" y1="68041" x2="54440" y2="68041"/>
                        <a14:backgroundMark x1="46332" y1="55670" x2="46332" y2="55670"/>
                        <a14:backgroundMark x1="41313" y1="50000" x2="41313" y2="50000"/>
                        <a14:backgroundMark x1="49035" y1="56701" x2="49035" y2="56701"/>
                        <a14:backgroundMark x1="52896" y1="56701" x2="52896" y2="56701"/>
                        <a14:backgroundMark x1="37066" y1="48969" x2="37066" y2="48969"/>
                        <a14:backgroundMark x1="38996" y1="48454" x2="38996" y2="48454"/>
                        <a14:backgroundMark x1="42471" y1="50515" x2="42471" y2="50515"/>
                        <a14:backgroundMark x1="45174" y1="50515" x2="45174" y2="50515"/>
                        <a14:backgroundMark x1="54054" y1="52062" x2="54054" y2="52062"/>
                        <a14:backgroundMark x1="56371" y1="53093" x2="56371" y2="53093"/>
                        <a14:backgroundMark x1="60618" y1="54124" x2="60618" y2="54124"/>
                        <a14:backgroundMark x1="64093" y1="54124" x2="64093" y2="54124"/>
                        <a14:backgroundMark x1="68340" y1="53093" x2="68340" y2="53093"/>
                        <a14:backgroundMark x1="71429" y1="52062" x2="71429" y2="52062"/>
                        <a14:backgroundMark x1="37452" y1="44330" x2="37452" y2="44330"/>
                        <a14:backgroundMark x1="30888" y1="31959" x2="30888" y2="31959"/>
                      </a14:backgroundRemoval>
                    </a14:imgEffect>
                  </a14:imgLayer>
                </a14:imgProps>
              </a:ext>
            </a:extLst>
          </a:blip>
          <a:srcRect l="26681" t="6516" r="14750" b="23980"/>
          <a:stretch/>
        </p:blipFill>
        <p:spPr>
          <a:xfrm rot="20442344">
            <a:off x="2584241" y="1260220"/>
            <a:ext cx="2019438" cy="1346292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7" b="73196" l="26641" r="83012">
                        <a14:foregroundMark x1="40541" y1="25258" x2="40541" y2="25258"/>
                        <a14:foregroundMark x1="72201" y1="29897" x2="72201" y2="29897"/>
                        <a14:backgroundMark x1="66409" y1="16495" x2="66409" y2="16495"/>
                        <a14:backgroundMark x1="57915" y1="15979" x2="57915" y2="15979"/>
                        <a14:backgroundMark x1="52510" y1="21134" x2="52510" y2="21134"/>
                        <a14:backgroundMark x1="53282" y1="31443" x2="53282" y2="31443"/>
                        <a14:backgroundMark x1="52124" y1="36082" x2="52124" y2="36082"/>
                        <a14:backgroundMark x1="51351" y1="46907" x2="51351" y2="46907"/>
                        <a14:backgroundMark x1="50193" y1="54124" x2="50193" y2="54124"/>
                        <a14:backgroundMark x1="52124" y1="63918" x2="52124" y2="63918"/>
                        <a14:backgroundMark x1="55985" y1="68557" x2="55985" y2="68557"/>
                        <a14:backgroundMark x1="49421" y1="58763" x2="49421" y2="58763"/>
                        <a14:backgroundMark x1="47104" y1="51546" x2="47104" y2="51546"/>
                        <a14:backgroundMark x1="47490" y1="43299" x2="47490" y2="43299"/>
                        <a14:backgroundMark x1="41699" y1="50515" x2="41699" y2="50515"/>
                        <a14:backgroundMark x1="42471" y1="38660" x2="42471" y2="38660"/>
                        <a14:backgroundMark x1="44402" y1="31959" x2="44402" y2="31959"/>
                        <a14:backgroundMark x1="45560" y1="24227" x2="45560" y2="24227"/>
                        <a14:backgroundMark x1="47490" y1="18041" x2="47490" y2="18041"/>
                        <a14:backgroundMark x1="40927" y1="31443" x2="40927" y2="31443"/>
                        <a14:backgroundMark x1="62934" y1="17010" x2="62934" y2="17010"/>
                        <a14:backgroundMark x1="57529" y1="22680" x2="57529" y2="22680"/>
                        <a14:backgroundMark x1="69112" y1="21134" x2="69112" y2="21134"/>
                        <a14:backgroundMark x1="72201" y1="26289" x2="72201" y2="26289"/>
                        <a14:backgroundMark x1="74517" y1="31443" x2="74517" y2="31443"/>
                        <a14:backgroundMark x1="75676" y1="35567" x2="75676" y2="35567"/>
                      </a14:backgroundRemoval>
                    </a14:imgEffect>
                  </a14:imgLayer>
                </a14:imgProps>
              </a:ext>
            </a:extLst>
          </a:blip>
          <a:srcRect l="26681" t="6516" r="14750" b="23980"/>
          <a:stretch/>
        </p:blipFill>
        <p:spPr>
          <a:xfrm rot="15175347">
            <a:off x="4628989" y="779702"/>
            <a:ext cx="1514579" cy="1795056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18" b="98329" l="1710" r="51083">
                        <a14:foregroundMark x1="9578" y1="48329" x2="9578" y2="48329"/>
                        <a14:foregroundMark x1="26796" y1="16852" x2="26796" y2="16852"/>
                      </a14:backgroundRemoval>
                    </a14:imgEffect>
                  </a14:imgLayer>
                </a14:imgProps>
              </a:ext>
            </a:extLst>
          </a:blip>
          <a:srcRect r="48149"/>
          <a:stretch/>
        </p:blipFill>
        <p:spPr>
          <a:xfrm rot="17458995">
            <a:off x="4670335" y="4202390"/>
            <a:ext cx="928652" cy="1955058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7" b="73196" l="26641" r="83012">
                        <a14:foregroundMark x1="40541" y1="25258" x2="40541" y2="25258"/>
                        <a14:foregroundMark x1="69112" y1="25773" x2="69112" y2="25773"/>
                        <a14:foregroundMark x1="65637" y1="64948" x2="65637" y2="64948"/>
                        <a14:backgroundMark x1="66409" y1="16495" x2="66409" y2="16495"/>
                        <a14:backgroundMark x1="57915" y1="20103" x2="57915" y2="20103"/>
                        <a14:backgroundMark x1="57143" y1="27320" x2="57143" y2="27320"/>
                        <a14:backgroundMark x1="60618" y1="38660" x2="60618" y2="38660"/>
                        <a14:backgroundMark x1="62934" y1="53093" x2="62934" y2="53093"/>
                        <a14:backgroundMark x1="63707" y1="60825" x2="63707" y2="60825"/>
                        <a14:backgroundMark x1="59073" y1="62371" x2="59073" y2="62371"/>
                        <a14:backgroundMark x1="41699" y1="57732" x2="41699" y2="57732"/>
                        <a14:backgroundMark x1="39382" y1="50515" x2="39382" y2="50515"/>
                        <a14:backgroundMark x1="40541" y1="37629" x2="40541" y2="37629"/>
                        <a14:backgroundMark x1="42857" y1="29381" x2="42857" y2="29381"/>
                        <a14:backgroundMark x1="48263" y1="18041" x2="48263" y2="18041"/>
                        <a14:backgroundMark x1="47490" y1="25773" x2="47490" y2="25773"/>
                        <a14:backgroundMark x1="45560" y1="34536" x2="45560" y2="34536"/>
                        <a14:backgroundMark x1="52510" y1="43299" x2="52510" y2="43299"/>
                        <a14:backgroundMark x1="46718" y1="49485" x2="46718" y2="49485"/>
                        <a14:backgroundMark x1="52510" y1="48454" x2="52510" y2="48454"/>
                        <a14:backgroundMark x1="53282" y1="56186" x2="53282" y2="56186"/>
                        <a14:backgroundMark x1="56757" y1="42268" x2="56757" y2="42268"/>
                        <a14:backgroundMark x1="54054" y1="61856" x2="54054" y2="61856"/>
                      </a14:backgroundRemoval>
                    </a14:imgEffect>
                  </a14:imgLayer>
                </a14:imgProps>
              </a:ext>
            </a:extLst>
          </a:blip>
          <a:srcRect l="26681" t="6516" r="14750" b="23980"/>
          <a:stretch/>
        </p:blipFill>
        <p:spPr>
          <a:xfrm rot="14027987">
            <a:off x="4080862" y="1648954"/>
            <a:ext cx="1514579" cy="17950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-1525" y="3117503"/>
            <a:ext cx="2808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Arial Narrow" panose="020B0606020202030204" pitchFamily="34" charset="0"/>
              </a:rPr>
              <a:t>Що ви бачите на слайді?</a:t>
            </a:r>
            <a:endParaRPr lang="uk-UA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28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431" y="28670"/>
            <a:ext cx="8634951" cy="6894276"/>
          </a:xfrm>
          <a:prstGeom prst="rect">
            <a:avLst/>
          </a:prstGeom>
        </p:spPr>
      </p:pic>
      <p:sp>
        <p:nvSpPr>
          <p:cNvPr id="5" name="Rektangel 18"/>
          <p:cNvSpPr/>
          <p:nvPr/>
        </p:nvSpPr>
        <p:spPr>
          <a:xfrm>
            <a:off x="-2156" y="10676"/>
            <a:ext cx="2806562" cy="6912270"/>
          </a:xfrm>
          <a:prstGeom prst="rect">
            <a:avLst/>
          </a:prstGeom>
          <a:solidFill>
            <a:srgbClr val="008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" b="99446" l="0" r="49522"/>
                    </a14:imgEffect>
                  </a14:imgLayer>
                </a14:imgProps>
              </a:ext>
            </a:extLst>
          </a:blip>
          <a:srcRect r="49986"/>
          <a:stretch/>
        </p:blipFill>
        <p:spPr>
          <a:xfrm rot="12917241">
            <a:off x="4337954" y="2671842"/>
            <a:ext cx="345673" cy="39772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8" b="98329" l="1710" r="51083">
                        <a14:foregroundMark x1="9578" y1="48329" x2="9578" y2="48329"/>
                        <a14:foregroundMark x1="26796" y1="16852" x2="26796" y2="16852"/>
                      </a14:backgroundRemoval>
                    </a14:imgEffect>
                  </a14:imgLayer>
                </a14:imgProps>
              </a:ext>
            </a:extLst>
          </a:blip>
          <a:srcRect r="48149"/>
          <a:stretch/>
        </p:blipFill>
        <p:spPr>
          <a:xfrm rot="15881755">
            <a:off x="4086828" y="2866065"/>
            <a:ext cx="259423" cy="546154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" b="99446" l="0" r="49522"/>
                    </a14:imgEffect>
                  </a14:imgLayer>
                </a14:imgProps>
              </a:ext>
            </a:extLst>
          </a:blip>
          <a:srcRect r="49986"/>
          <a:stretch/>
        </p:blipFill>
        <p:spPr>
          <a:xfrm rot="19423489">
            <a:off x="5692623" y="2557540"/>
            <a:ext cx="345673" cy="397720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8" b="98329" l="1710" r="51083">
                        <a14:foregroundMark x1="9578" y1="48329" x2="9578" y2="48329"/>
                        <a14:foregroundMark x1="26796" y1="16852" x2="26796" y2="16852"/>
                      </a14:backgroundRemoval>
                    </a14:imgEffect>
                  </a14:imgLayer>
                </a14:imgProps>
              </a:ext>
            </a:extLst>
          </a:blip>
          <a:srcRect r="48149"/>
          <a:stretch/>
        </p:blipFill>
        <p:spPr>
          <a:xfrm rot="5704987">
            <a:off x="5447998" y="2663401"/>
            <a:ext cx="259423" cy="546154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8" b="98329" l="1710" r="51083">
                        <a14:foregroundMark x1="9578" y1="48329" x2="9578" y2="48329"/>
                        <a14:foregroundMark x1="26796" y1="16852" x2="26796" y2="16852"/>
                      </a14:backgroundRemoval>
                    </a14:imgEffect>
                  </a14:imgLayer>
                </a14:imgProps>
              </a:ext>
            </a:extLst>
          </a:blip>
          <a:srcRect r="48149"/>
          <a:stretch/>
        </p:blipFill>
        <p:spPr>
          <a:xfrm rot="12188984">
            <a:off x="4441179" y="3081360"/>
            <a:ext cx="361925" cy="353737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8" b="98329" l="1710" r="51083">
                        <a14:foregroundMark x1="9578" y1="48329" x2="9578" y2="48329"/>
                        <a14:foregroundMark x1="26796" y1="16852" x2="26796" y2="16852"/>
                      </a14:backgroundRemoval>
                    </a14:imgEffect>
                  </a14:imgLayer>
                </a14:imgProps>
              </a:ext>
            </a:extLst>
          </a:blip>
          <a:srcRect r="48149"/>
          <a:stretch/>
        </p:blipFill>
        <p:spPr>
          <a:xfrm rot="5704987">
            <a:off x="4751532" y="3201135"/>
            <a:ext cx="259423" cy="546154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8" b="98329" l="1710" r="51083">
                        <a14:foregroundMark x1="9578" y1="48329" x2="9578" y2="48329"/>
                        <a14:foregroundMark x1="26796" y1="16852" x2="26796" y2="16852"/>
                      </a14:backgroundRemoval>
                    </a14:imgEffect>
                  </a14:imgLayer>
                </a14:imgProps>
              </a:ext>
            </a:extLst>
          </a:blip>
          <a:srcRect r="48149"/>
          <a:stretch/>
        </p:blipFill>
        <p:spPr>
          <a:xfrm rot="17443052">
            <a:off x="5266863" y="3335783"/>
            <a:ext cx="259423" cy="546154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8" b="98329" l="1710" r="51083">
                        <a14:foregroundMark x1="9578" y1="48329" x2="9578" y2="48329"/>
                        <a14:foregroundMark x1="26796" y1="16852" x2="26796" y2="16852"/>
                      </a14:backgroundRemoval>
                    </a14:imgEffect>
                  </a14:imgLayer>
                </a14:imgProps>
              </a:ext>
            </a:extLst>
          </a:blip>
          <a:srcRect r="48149"/>
          <a:stretch/>
        </p:blipFill>
        <p:spPr>
          <a:xfrm rot="17658608">
            <a:off x="6692599" y="3182750"/>
            <a:ext cx="259423" cy="546154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8" b="98329" l="1710" r="51083">
                        <a14:foregroundMark x1="9578" y1="48329" x2="9578" y2="48329"/>
                        <a14:foregroundMark x1="26796" y1="16852" x2="26796" y2="16852"/>
                      </a14:backgroundRemoval>
                    </a14:imgEffect>
                  </a14:imgLayer>
                </a14:imgProps>
              </a:ext>
            </a:extLst>
          </a:blip>
          <a:srcRect r="48149"/>
          <a:stretch/>
        </p:blipFill>
        <p:spPr>
          <a:xfrm rot="3251071">
            <a:off x="4890992" y="3598917"/>
            <a:ext cx="259423" cy="546154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8" b="98329" l="1710" r="51083">
                        <a14:foregroundMark x1="9578" y1="48329" x2="9578" y2="48329"/>
                        <a14:foregroundMark x1="26796" y1="16852" x2="26796" y2="16852"/>
                      </a14:backgroundRemoval>
                    </a14:imgEffect>
                  </a14:imgLayer>
                </a14:imgProps>
              </a:ext>
            </a:extLst>
          </a:blip>
          <a:srcRect r="48149"/>
          <a:stretch/>
        </p:blipFill>
        <p:spPr>
          <a:xfrm rot="18355805">
            <a:off x="4403672" y="3367218"/>
            <a:ext cx="259423" cy="546154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8" b="98329" l="1710" r="51083">
                        <a14:foregroundMark x1="9578" y1="48329" x2="9578" y2="48329"/>
                        <a14:foregroundMark x1="26796" y1="16852" x2="26796" y2="16852"/>
                      </a14:backgroundRemoval>
                    </a14:imgEffect>
                  </a14:imgLayer>
                </a14:imgProps>
              </a:ext>
            </a:extLst>
          </a:blip>
          <a:srcRect r="48149"/>
          <a:stretch/>
        </p:blipFill>
        <p:spPr>
          <a:xfrm rot="10800000">
            <a:off x="6146059" y="3005467"/>
            <a:ext cx="345897" cy="409616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6" b="99446" l="0" r="49522"/>
                    </a14:imgEffect>
                  </a14:imgLayer>
                </a14:imgProps>
              </a:ext>
            </a:extLst>
          </a:blip>
          <a:srcRect r="49986"/>
          <a:stretch/>
        </p:blipFill>
        <p:spPr>
          <a:xfrm rot="10800000">
            <a:off x="7297787" y="2842882"/>
            <a:ext cx="345673" cy="397720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6" b="99446" l="0" r="49522"/>
                    </a14:imgEffect>
                  </a14:imgLayer>
                </a14:imgProps>
              </a:ext>
            </a:extLst>
          </a:blip>
          <a:srcRect r="49986"/>
          <a:stretch/>
        </p:blipFill>
        <p:spPr>
          <a:xfrm rot="13456715">
            <a:off x="7326689" y="3839223"/>
            <a:ext cx="345673" cy="397720"/>
          </a:xfrm>
          <a:prstGeom prst="rect">
            <a:avLst/>
          </a:prstGeom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" b="99446" l="0" r="49522"/>
                    </a14:imgEffect>
                  </a14:imgLayer>
                </a14:imgProps>
              </a:ext>
            </a:extLst>
          </a:blip>
          <a:srcRect r="49986"/>
          <a:stretch/>
        </p:blipFill>
        <p:spPr>
          <a:xfrm rot="9673394">
            <a:off x="7561176" y="3534157"/>
            <a:ext cx="345673" cy="397720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6" b="99446" l="0" r="49522"/>
                    </a14:imgEffect>
                  </a14:imgLayer>
                </a14:imgProps>
              </a:ext>
            </a:extLst>
          </a:blip>
          <a:srcRect r="49986"/>
          <a:stretch/>
        </p:blipFill>
        <p:spPr>
          <a:xfrm rot="12726037">
            <a:off x="6837637" y="2827613"/>
            <a:ext cx="345673" cy="397720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16" b="99446" l="0" r="49522"/>
                    </a14:imgEffect>
                  </a14:imgLayer>
                </a14:imgProps>
              </a:ext>
            </a:extLst>
          </a:blip>
          <a:srcRect r="49986"/>
          <a:stretch/>
        </p:blipFill>
        <p:spPr>
          <a:xfrm rot="2996607">
            <a:off x="8002997" y="4005811"/>
            <a:ext cx="259255" cy="530293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6704" b="99446" l="0" r="49522">
                        <a14:foregroundMark x1="26993" y1="46260" x2="26993" y2="46260"/>
                        <a14:foregroundMark x1="27311" y1="56094" x2="27311" y2="56094"/>
                        <a14:foregroundMark x1="25824" y1="70083" x2="25824" y2="70083"/>
                        <a14:foregroundMark x1="22529" y1="75900" x2="22529" y2="75900"/>
                        <a14:foregroundMark x1="22104" y1="47922" x2="22104" y2="47922"/>
                        <a14:foregroundMark x1="21892" y1="39474" x2="21892" y2="39474"/>
                        <a14:foregroundMark x1="33050" y1="39889" x2="33050" y2="39889"/>
                        <a14:foregroundMark x1="38576" y1="39474" x2="38576" y2="39474"/>
                        <a14:foregroundMark x1="42508" y1="41274" x2="42508" y2="41274"/>
                        <a14:foregroundMark x1="45271" y1="45152" x2="45271" y2="45152"/>
                        <a14:foregroundMark x1="28055" y1="39058" x2="28055" y2="39058"/>
                        <a14:foregroundMark x1="25399" y1="40305" x2="25399" y2="40305"/>
                        <a14:foregroundMark x1="31350" y1="49861" x2="31350" y2="49861"/>
                        <a14:foregroundMark x1="32519" y1="54709" x2="32519" y2="54709"/>
                        <a14:foregroundMark x1="30712" y1="58726" x2="30712" y2="58726"/>
                        <a14:foregroundMark x1="29437" y1="61911" x2="29437" y2="61911"/>
                        <a14:foregroundMark x1="30925" y1="67867" x2="30925" y2="67867"/>
                        <a14:foregroundMark x1="28799" y1="73546" x2="28799" y2="73546"/>
                        <a14:foregroundMark x1="28587" y1="81717" x2="28587" y2="81717"/>
                        <a14:foregroundMark x1="31987" y1="84349" x2="31987" y2="84349"/>
                        <a14:backgroundMark x1="26355" y1="9834" x2="26355" y2="9834"/>
                        <a14:backgroundMark x1="21360" y1="15374" x2="21360" y2="15374"/>
                        <a14:backgroundMark x1="8502" y1="26731" x2="8502" y2="26731"/>
                        <a14:backgroundMark x1="14453" y1="26593" x2="14453" y2="26593"/>
                        <a14:backgroundMark x1="21360" y1="27424" x2="21360" y2="27424"/>
                        <a14:backgroundMark x1="29224" y1="29224" x2="29224" y2="29224"/>
                        <a14:backgroundMark x1="43571" y1="33380" x2="43571" y2="33380"/>
                        <a14:backgroundMark x1="37726" y1="31579" x2="37726" y2="31579"/>
                        <a14:backgroundMark x1="32094" y1="31994" x2="32094" y2="31994"/>
                        <a14:backgroundMark x1="6164" y1="35319" x2="6164" y2="35319"/>
                      </a14:backgroundRemoval>
                    </a14:imgEffect>
                  </a14:imgLayer>
                </a14:imgProps>
              </a:ext>
            </a:extLst>
          </a:blip>
          <a:srcRect r="49986"/>
          <a:stretch/>
        </p:blipFill>
        <p:spPr>
          <a:xfrm rot="20072664">
            <a:off x="6116296" y="2049671"/>
            <a:ext cx="426333" cy="490525"/>
          </a:xfrm>
          <a:prstGeom prst="rect">
            <a:avLst/>
          </a:prstGeom>
        </p:spPr>
      </p:pic>
      <p:pic>
        <p:nvPicPr>
          <p:cNvPr id="30" name="Изображение 29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6" b="99446" l="0" r="34857"/>
                    </a14:imgEffect>
                  </a14:imgLayer>
                </a14:imgProps>
              </a:ext>
            </a:extLst>
          </a:blip>
          <a:srcRect r="49986"/>
          <a:stretch/>
        </p:blipFill>
        <p:spPr>
          <a:xfrm rot="10800000">
            <a:off x="6311373" y="3069302"/>
            <a:ext cx="361166" cy="415545"/>
          </a:xfrm>
          <a:prstGeom prst="rect">
            <a:avLst/>
          </a:prstGeom>
        </p:spPr>
      </p:pic>
      <p:pic>
        <p:nvPicPr>
          <p:cNvPr id="31" name="Изображение 30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16" b="99446" l="14134" r="49522">
                        <a14:foregroundMark x1="18597" y1="16898" x2="18597" y2="16898"/>
                        <a14:foregroundMark x1="16897" y1="23269" x2="16897" y2="23269"/>
                        <a14:foregroundMark x1="17853" y1="28809" x2="17853" y2="28809"/>
                        <a14:foregroundMark x1="16578" y1="33518" x2="16578" y2="33518"/>
                        <a14:foregroundMark x1="18172" y1="42105" x2="18172" y2="42105"/>
                        <a14:foregroundMark x1="16684" y1="38366" x2="16684" y2="38366"/>
                      </a14:backgroundRemoval>
                    </a14:imgEffect>
                  </a14:imgLayer>
                </a14:imgProps>
              </a:ext>
            </a:extLst>
          </a:blip>
          <a:srcRect r="49986"/>
          <a:stretch/>
        </p:blipFill>
        <p:spPr>
          <a:xfrm rot="692030">
            <a:off x="2751343" y="4779686"/>
            <a:ext cx="337787" cy="388646"/>
          </a:xfrm>
          <a:prstGeom prst="rect">
            <a:avLst/>
          </a:prstGeom>
        </p:spPr>
      </p:pic>
      <p:pic>
        <p:nvPicPr>
          <p:cNvPr id="32" name="Изображение 31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044" b="99446" l="0" r="49522">
                        <a14:foregroundMark x1="24123" y1="54294" x2="24123" y2="54294"/>
                        <a14:foregroundMark x1="21148" y1="58587" x2="21148" y2="58587"/>
                        <a14:foregroundMark x1="21998" y1="76316" x2="44846" y2="76316"/>
                        <a14:foregroundMark x1="24123" y1="64820" x2="44952" y2="63573"/>
                        <a14:foregroundMark x1="19022" y1="64266" x2="4038" y2="72576"/>
                        <a14:foregroundMark x1="8289" y1="61219" x2="45802" y2="50277"/>
                      </a14:backgroundRemoval>
                    </a14:imgEffect>
                  </a14:imgLayer>
                </a14:imgProps>
              </a:ext>
            </a:extLst>
          </a:blip>
          <a:srcRect r="49986"/>
          <a:stretch/>
        </p:blipFill>
        <p:spPr>
          <a:xfrm rot="3465933">
            <a:off x="5955556" y="3012690"/>
            <a:ext cx="254561" cy="520691"/>
          </a:xfrm>
          <a:prstGeom prst="rect">
            <a:avLst/>
          </a:prstGeom>
        </p:spPr>
      </p:pic>
      <p:pic>
        <p:nvPicPr>
          <p:cNvPr id="33" name="Изображение 3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16" b="99446" l="0" r="49522"/>
                    </a14:imgEffect>
                  </a14:imgLayer>
                </a14:imgProps>
              </a:ext>
            </a:extLst>
          </a:blip>
          <a:srcRect r="49986"/>
          <a:stretch/>
        </p:blipFill>
        <p:spPr>
          <a:xfrm rot="10545672">
            <a:off x="7795837" y="4423157"/>
            <a:ext cx="345673" cy="397720"/>
          </a:xfrm>
          <a:prstGeom prst="rect">
            <a:avLst/>
          </a:prstGeom>
        </p:spPr>
      </p:pic>
      <p:pic>
        <p:nvPicPr>
          <p:cNvPr id="34" name="Изображение 33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255" b="99446" l="0" r="49522">
                        <a14:foregroundMark x1="24123" y1="54294" x2="24123" y2="54294"/>
                        <a14:foregroundMark x1="21148" y1="58587" x2="21148" y2="58587"/>
                        <a14:foregroundMark x1="21998" y1="76316" x2="44846" y2="76316"/>
                        <a14:foregroundMark x1="24123" y1="64820" x2="44952" y2="63573"/>
                        <a14:foregroundMark x1="19022" y1="64266" x2="4038" y2="72576"/>
                        <a14:foregroundMark x1="8289" y1="61219" x2="45802" y2="50277"/>
                        <a14:foregroundMark x1="23273" y1="37673" x2="48140" y2="43490"/>
                        <a14:foregroundMark x1="18172" y1="40166" x2="2338" y2="37673"/>
                        <a14:backgroundMark x1="15622" y1="38366" x2="4676" y2="34488"/>
                      </a14:backgroundRemoval>
                    </a14:imgEffect>
                  </a14:imgLayer>
                </a14:imgProps>
              </a:ext>
            </a:extLst>
          </a:blip>
          <a:srcRect r="49986"/>
          <a:stretch/>
        </p:blipFill>
        <p:spPr>
          <a:xfrm rot="10800000">
            <a:off x="7363990" y="5038928"/>
            <a:ext cx="339414" cy="390518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-1525" y="3117503"/>
            <a:ext cx="2808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  <a:latin typeface="Arial Narrow" panose="020B0606020202030204" pitchFamily="34" charset="0"/>
              </a:rPr>
              <a:t>Що ви бачите на слайді?</a:t>
            </a:r>
            <a:endParaRPr lang="uk-UA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2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43542" y="1"/>
            <a:ext cx="9183482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88" y="284335"/>
            <a:ext cx="8912181" cy="6405223"/>
          </a:xfrm>
          <a:prstGeom prst="rect">
            <a:avLst/>
          </a:prstGeom>
        </p:spPr>
      </p:pic>
      <p:sp>
        <p:nvSpPr>
          <p:cNvPr id="20" name="Прямокутник 19"/>
          <p:cNvSpPr/>
          <p:nvPr/>
        </p:nvSpPr>
        <p:spPr>
          <a:xfrm>
            <a:off x="774824" y="1858839"/>
            <a:ext cx="47001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МІНИ та ВНП – НЕБЕЗПЕЧНІ </a:t>
            </a:r>
          </a:p>
          <a:p>
            <a:pPr algn="ctr"/>
            <a:r>
              <a:rPr lang="uk-UA" alt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для вашого життя !</a:t>
            </a:r>
          </a:p>
        </p:txBody>
      </p:sp>
      <p:sp>
        <p:nvSpPr>
          <p:cNvPr id="25" name="Прямокутник 24"/>
          <p:cNvSpPr/>
          <p:nvPr/>
        </p:nvSpPr>
        <p:spPr>
          <a:xfrm>
            <a:off x="0" y="1005211"/>
            <a:ext cx="74849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ЗАСВОЙ ТРИ ЗОЛОТИХ ПРАВИЛА БЕЗПЕКИ: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914459-206B-4E74-8227-068461F3D0AE}"/>
              </a:ext>
            </a:extLst>
          </p:cNvPr>
          <p:cNvSpPr txBox="1"/>
          <p:nvPr/>
        </p:nvSpPr>
        <p:spPr>
          <a:xfrm>
            <a:off x="508232" y="1859866"/>
            <a:ext cx="52181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alt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МІНИ та ВНП – НЕБЕЗПЕЧНІ </a:t>
            </a:r>
          </a:p>
          <a:p>
            <a:pPr algn="ctr"/>
            <a:r>
              <a:rPr lang="uk-UA" alt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для вашого життя !</a:t>
            </a:r>
          </a:p>
        </p:txBody>
      </p:sp>
      <p:grpSp>
        <p:nvGrpSpPr>
          <p:cNvPr id="17" name="Групувати 16">
            <a:extLst>
              <a:ext uri="{FF2B5EF4-FFF2-40B4-BE49-F238E27FC236}">
                <a16:creationId xmlns:a16="http://schemas.microsoft.com/office/drawing/2014/main" id="{05009AA6-117F-4A8A-BCC7-F1D628C97CEE}"/>
              </a:ext>
            </a:extLst>
          </p:cNvPr>
          <p:cNvGrpSpPr/>
          <p:nvPr/>
        </p:nvGrpSpPr>
        <p:grpSpPr>
          <a:xfrm>
            <a:off x="-47045" y="-1416"/>
            <a:ext cx="9144000" cy="285752"/>
            <a:chOff x="-1" y="-2"/>
            <a:chExt cx="12192000" cy="381003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1A5466A1-7C7B-42D3-83BB-F71EC9320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0F696837-9851-4A0D-A14E-E86893AEC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604771C-906B-4F54-94BB-3E8AD2B94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7502497-19C8-4CD0-B261-3622BFF81F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B914459-206B-4E74-8227-068461F3D0AE}"/>
              </a:ext>
            </a:extLst>
          </p:cNvPr>
          <p:cNvSpPr txBox="1"/>
          <p:nvPr/>
        </p:nvSpPr>
        <p:spPr>
          <a:xfrm>
            <a:off x="510409" y="1867543"/>
            <a:ext cx="52181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alt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МІНИ та ВНП – НЕБЕЗПЕЧНІ </a:t>
            </a:r>
          </a:p>
          <a:p>
            <a:pPr algn="ctr"/>
            <a:r>
              <a:rPr lang="uk-UA" alt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для вашого життя !</a:t>
            </a:r>
          </a:p>
        </p:txBody>
      </p:sp>
      <p:sp>
        <p:nvSpPr>
          <p:cNvPr id="31" name="Прямокутник 22"/>
          <p:cNvSpPr/>
          <p:nvPr/>
        </p:nvSpPr>
        <p:spPr>
          <a:xfrm>
            <a:off x="6581600" y="5331523"/>
            <a:ext cx="2679469" cy="1073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8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Times New Roman"/>
              </a:rPr>
              <a:t>ПОВІДОМ СЛУЖБУ ПОРЯТУНКУ </a:t>
            </a:r>
          </a:p>
          <a:p>
            <a:r>
              <a:rPr lang="uk-UA" sz="18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Times New Roman"/>
              </a:rPr>
              <a:t>за номером - </a:t>
            </a:r>
            <a:r>
              <a:rPr lang="uk-UA" sz="262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  <a:ea typeface="Verdana" panose="020B0604030504040204" pitchFamily="34" charset="0"/>
                <a:cs typeface="Times New Roman"/>
              </a:rPr>
              <a:t>101</a:t>
            </a:r>
            <a:endParaRPr lang="uk-UA" sz="2625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276" y="4178956"/>
            <a:ext cx="915413" cy="91541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389" y="5346348"/>
            <a:ext cx="749300" cy="916754"/>
          </a:xfrm>
          <a:prstGeom prst="rect">
            <a:avLst/>
          </a:prstGeom>
        </p:spPr>
      </p:pic>
      <p:sp>
        <p:nvSpPr>
          <p:cNvPr id="34" name="Прямокутник 27"/>
          <p:cNvSpPr/>
          <p:nvPr/>
        </p:nvSpPr>
        <p:spPr>
          <a:xfrm>
            <a:off x="6581600" y="3393732"/>
            <a:ext cx="1296958" cy="380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18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НЕ ЧІПАЙ!</a:t>
            </a:r>
          </a:p>
        </p:txBody>
      </p:sp>
      <p:sp>
        <p:nvSpPr>
          <p:cNvPr id="35" name="Прямокутник 28"/>
          <p:cNvSpPr/>
          <p:nvPr/>
        </p:nvSpPr>
        <p:spPr>
          <a:xfrm>
            <a:off x="6581600" y="4419929"/>
            <a:ext cx="1666162" cy="3808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187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НЕ ПІДХОДЬ!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33" b="100000" l="1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4380" y="3065848"/>
            <a:ext cx="1017204" cy="101832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AEDBB1D-0244-49B7-9302-3B49A41C65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12" y="349414"/>
            <a:ext cx="1009662" cy="62117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F24F20A-43F5-4DAD-99CB-5F6B0F7D85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1" y="377622"/>
            <a:ext cx="997312" cy="57864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C695BEF-E511-44DC-8F42-DD83BEE6FD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98" y="437138"/>
            <a:ext cx="1019342" cy="40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81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9750"/>
            <a:ext cx="9144000" cy="45982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0" y="2923393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uk-UA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3"/>
              </a:rPr>
              <a:t>http://www.uda.org.ua/</a:t>
            </a:r>
            <a:endParaRPr lang="uk-UA" altLang="uk-UA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uk-UA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hlinkClick r:id="rId4"/>
              </a:rPr>
              <a:t>https://www.facebook.com/Ukrainiansappers/</a:t>
            </a:r>
            <a:endParaRPr lang="uk-UA" altLang="uk-UA" sz="2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0185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4000" b="1" dirty="0" err="1">
                <a:solidFill>
                  <a:srgbClr val="FF0000"/>
                </a:solidFill>
                <a:latin typeface="Arial Black" pitchFamily="34" charset="0"/>
              </a:rPr>
              <a:t>Дякуємо</a:t>
            </a:r>
            <a:r>
              <a:rPr lang="ru-RU" altLang="en-US" sz="4000" b="1" dirty="0">
                <a:solidFill>
                  <a:srgbClr val="FF0000"/>
                </a:solidFill>
                <a:latin typeface="Arial Black" pitchFamily="34" charset="0"/>
              </a:rPr>
              <a:t> за </a:t>
            </a:r>
            <a:r>
              <a:rPr lang="ru-RU" altLang="en-US" sz="4000" b="1" dirty="0" err="1">
                <a:solidFill>
                  <a:srgbClr val="FF0000"/>
                </a:solidFill>
                <a:latin typeface="Arial Black" pitchFamily="34" charset="0"/>
              </a:rPr>
              <a:t>увагу</a:t>
            </a:r>
            <a:r>
              <a:rPr lang="ru-RU" altLang="en-US" sz="4000" b="1" dirty="0">
                <a:solidFill>
                  <a:srgbClr val="FF0000"/>
                </a:solidFill>
                <a:latin typeface="Arial Black" pitchFamily="34" charset="0"/>
              </a:rPr>
              <a:t>!</a:t>
            </a:r>
            <a:endParaRPr lang="en-US" altLang="en-US" sz="4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6">
            <a:extLst>
              <a:ext uri="{FF2B5EF4-FFF2-40B4-BE49-F238E27FC236}">
                <a16:creationId xmlns:a16="http://schemas.microsoft.com/office/drawing/2014/main" id="{CFEE86DD-ED39-4C8F-A270-7276A7BA64FD}"/>
              </a:ext>
            </a:extLst>
          </p:cNvPr>
          <p:cNvSpPr/>
          <p:nvPr/>
        </p:nvSpPr>
        <p:spPr>
          <a:xfrm>
            <a:off x="0" y="543534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Зробимо</a:t>
            </a:r>
            <a:r>
              <a:rPr lang="ru-RU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цей</a:t>
            </a:r>
            <a:r>
              <a:rPr lang="ru-RU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світ</a:t>
            </a:r>
            <a:r>
              <a:rPr lang="ru-RU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безпечним</a:t>
            </a:r>
            <a:r>
              <a:rPr lang="ru-RU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разом!</a:t>
            </a:r>
            <a:endParaRPr lang="en-US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2003F0-9833-4647-88DE-081F9E8FD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578" y="462174"/>
            <a:ext cx="1227686" cy="7553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BEA281-1704-4ED1-84DE-263B2ACB95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45" y="429784"/>
            <a:ext cx="1220065" cy="7078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A40F62-0DAF-42EE-A9D1-7836ED1835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470" y="505974"/>
            <a:ext cx="1404645" cy="55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51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0C0ABF-B2CD-4DC5-83C5-F9348EDEDF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4" y="192247"/>
            <a:ext cx="9145190" cy="6528292"/>
          </a:xfrm>
          <a:prstGeom prst="rect">
            <a:avLst/>
          </a:prstGeom>
        </p:spPr>
      </p:pic>
      <p:grpSp>
        <p:nvGrpSpPr>
          <p:cNvPr id="9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0" y="-2351"/>
            <a:ext cx="9144000" cy="285752"/>
            <a:chOff x="-1" y="-2"/>
            <a:chExt cx="12192000" cy="38100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grpSp>
        <p:nvGrpSpPr>
          <p:cNvPr id="15" name="Группа 12"/>
          <p:cNvGrpSpPr>
            <a:grpSpLocks/>
          </p:cNvGrpSpPr>
          <p:nvPr/>
        </p:nvGrpSpPr>
        <p:grpSpPr bwMode="auto">
          <a:xfrm>
            <a:off x="-13098" y="6692503"/>
            <a:ext cx="9154716" cy="165497"/>
            <a:chOff x="-13648" y="0"/>
            <a:chExt cx="12205647" cy="22063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-7298" y="0"/>
              <a:ext cx="12199297" cy="10952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 sz="135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-13648" y="111113"/>
              <a:ext cx="12199297" cy="10952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 sz="135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BBC31CF-606E-4375-8DDD-0AE3EB7FB0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41" y="1860001"/>
            <a:ext cx="1009662" cy="6211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BBF4762-4802-4C9B-B0FB-4F6AA25B68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741" y="1934931"/>
            <a:ext cx="1019342" cy="4031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895A39-0B8A-4D65-9AE7-0D8E5F6C41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" y="790917"/>
            <a:ext cx="2093799" cy="2791731"/>
          </a:xfrm>
          <a:prstGeom prst="rect">
            <a:avLst/>
          </a:prstGeom>
        </p:spPr>
      </p:pic>
      <p:pic>
        <p:nvPicPr>
          <p:cNvPr id="19" name="розмінування_0001">
            <a:hlinkClick r:id="" action="ppaction://media"/>
            <a:extLst>
              <a:ext uri="{FF2B5EF4-FFF2-40B4-BE49-F238E27FC236}">
                <a16:creationId xmlns:a16="http://schemas.microsoft.com/office/drawing/2014/main" id="{3A57BCB7-574F-4A22-A222-8EC382F5D0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4523144"/>
            <a:ext cx="3807474" cy="214170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4619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796" y="3971949"/>
            <a:ext cx="3562351" cy="2412945"/>
          </a:xfrm>
          <a:prstGeom prst="rect">
            <a:avLst/>
          </a:prstGeom>
        </p:spPr>
      </p:pic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F7988FC5-28B7-4A4A-A3E9-726C75CAD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96"/>
          <a:stretch/>
        </p:blipFill>
        <p:spPr>
          <a:xfrm flipH="1">
            <a:off x="1037641" y="1732160"/>
            <a:ext cx="3544317" cy="2083009"/>
          </a:xfrm>
          <a:prstGeom prst="rect">
            <a:avLst/>
          </a:prstGeom>
        </p:spPr>
      </p:pic>
      <p:pic>
        <p:nvPicPr>
          <p:cNvPr id="17" name="Picture 2" descr="C:\Users\USER\Desktop\a1f4d5u-960.jpg">
            <a:extLst>
              <a:ext uri="{FF2B5EF4-FFF2-40B4-BE49-F238E27FC236}">
                <a16:creationId xmlns:a16="http://schemas.microsoft.com/office/drawing/2014/main" id="{EE5716A3-9C5C-4C23-9AE4-CFAE137B0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"/>
          <a:stretch/>
        </p:blipFill>
        <p:spPr bwMode="auto">
          <a:xfrm>
            <a:off x="4794360" y="3970033"/>
            <a:ext cx="3559610" cy="2414222"/>
          </a:xfrm>
          <a:prstGeom prst="rect">
            <a:avLst/>
          </a:prstGeom>
        </p:spPr>
      </p:pic>
      <p:sp>
        <p:nvSpPr>
          <p:cNvPr id="30" name="Прямоугольник 10">
            <a:extLst>
              <a:ext uri="{FF2B5EF4-FFF2-40B4-BE49-F238E27FC236}">
                <a16:creationId xmlns:a16="http://schemas.microsoft.com/office/drawing/2014/main" id="{0E3EF819-9D77-4CD2-89C6-35448BBBF34B}"/>
              </a:ext>
            </a:extLst>
          </p:cNvPr>
          <p:cNvSpPr/>
          <p:nvPr/>
        </p:nvSpPr>
        <p:spPr>
          <a:xfrm>
            <a:off x="1037641" y="1732160"/>
            <a:ext cx="215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buFont typeface="Wingdings" panose="05000000000000000000" pitchFamily="2" charset="2"/>
              <a:buChar char="ü"/>
            </a:pPr>
            <a:r>
              <a:rPr lang="uk-UA" b="1" dirty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Times New Roman"/>
              </a:rPr>
              <a:t>Гуманітарні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 </a:t>
            </a:r>
            <a:endParaRPr lang="uk-UA" b="1" dirty="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/>
            </a:endParaRPr>
          </a:p>
        </p:txBody>
      </p:sp>
      <p:sp>
        <p:nvSpPr>
          <p:cNvPr id="31" name="Прямоугольник 13">
            <a:extLst>
              <a:ext uri="{FF2B5EF4-FFF2-40B4-BE49-F238E27FC236}">
                <a16:creationId xmlns:a16="http://schemas.microsoft.com/office/drawing/2014/main" id="{296F64F3-24D1-4C4A-B219-138F6689B24D}"/>
              </a:ext>
            </a:extLst>
          </p:cNvPr>
          <p:cNvSpPr/>
          <p:nvPr/>
        </p:nvSpPr>
        <p:spPr>
          <a:xfrm>
            <a:off x="6352745" y="6014923"/>
            <a:ext cx="192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r">
              <a:buFont typeface="Wingdings" panose="05000000000000000000" pitchFamily="2" charset="2"/>
              <a:buChar char="ü"/>
            </a:pPr>
            <a:r>
              <a:rPr lang="uk-UA" b="1" dirty="0">
                <a:solidFill>
                  <a:schemeClr val="bg1"/>
                </a:solidFill>
                <a:ea typeface="Verdana" panose="020B0604030504040204" pitchFamily="34" charset="0"/>
                <a:cs typeface="Times New Roman"/>
              </a:rPr>
              <a:t>Екологічні</a:t>
            </a:r>
            <a:r>
              <a:rPr lang="uk-UA" sz="1500" b="1" dirty="0">
                <a:solidFill>
                  <a:srgbClr val="406CA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 </a:t>
            </a:r>
          </a:p>
        </p:txBody>
      </p:sp>
      <p:sp>
        <p:nvSpPr>
          <p:cNvPr id="32" name="Прямоугольник 14">
            <a:extLst>
              <a:ext uri="{FF2B5EF4-FFF2-40B4-BE49-F238E27FC236}">
                <a16:creationId xmlns:a16="http://schemas.microsoft.com/office/drawing/2014/main" id="{03AFAEB5-B9F8-4BC4-9C17-B2AAE6229FDD}"/>
              </a:ext>
            </a:extLst>
          </p:cNvPr>
          <p:cNvSpPr/>
          <p:nvPr/>
        </p:nvSpPr>
        <p:spPr>
          <a:xfrm>
            <a:off x="969968" y="6014923"/>
            <a:ext cx="287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r">
              <a:buFont typeface="Wingdings" panose="05000000000000000000" pitchFamily="2" charset="2"/>
              <a:buChar char="ü"/>
            </a:pPr>
            <a:r>
              <a:rPr lang="uk-UA" b="1" dirty="0">
                <a:solidFill>
                  <a:schemeClr val="bg1"/>
                </a:solidFill>
                <a:ea typeface="Verdana" panose="020B0604030504040204" pitchFamily="34" charset="0"/>
                <a:cs typeface="Times New Roman"/>
              </a:rPr>
              <a:t>Соціально-психологічні</a:t>
            </a:r>
            <a:r>
              <a:rPr lang="ru-RU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 </a:t>
            </a:r>
            <a:endParaRPr lang="uk-UA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/>
            </a:endParaRPr>
          </a:p>
        </p:txBody>
      </p:sp>
      <p:pic>
        <p:nvPicPr>
          <p:cNvPr id="33" name="Picture 2" descr="C:\Users\USER\Desktop\most.jpg">
            <a:extLst>
              <a:ext uri="{FF2B5EF4-FFF2-40B4-BE49-F238E27FC236}">
                <a16:creationId xmlns:a16="http://schemas.microsoft.com/office/drawing/2014/main" id="{119F3310-5890-4503-AA46-5F35086B18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5" b="13282"/>
          <a:stretch/>
        </p:blipFill>
        <p:spPr bwMode="auto">
          <a:xfrm>
            <a:off x="4783400" y="1732160"/>
            <a:ext cx="3570570" cy="2083009"/>
          </a:xfrm>
          <a:prstGeom prst="rect">
            <a:avLst/>
          </a:prstGeom>
        </p:spPr>
      </p:pic>
      <p:sp>
        <p:nvSpPr>
          <p:cNvPr id="34" name="Прямоугольник 11">
            <a:extLst>
              <a:ext uri="{FF2B5EF4-FFF2-40B4-BE49-F238E27FC236}">
                <a16:creationId xmlns:a16="http://schemas.microsoft.com/office/drawing/2014/main" id="{ADED5745-F5CF-43A0-ADD1-CD7E85C4F664}"/>
              </a:ext>
            </a:extLst>
          </p:cNvPr>
          <p:cNvSpPr/>
          <p:nvPr/>
        </p:nvSpPr>
        <p:spPr>
          <a:xfrm>
            <a:off x="4729029" y="1800490"/>
            <a:ext cx="3546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r">
              <a:buFont typeface="Wingdings" panose="05000000000000000000" pitchFamily="2" charset="2"/>
              <a:buChar char="ü"/>
            </a:pPr>
            <a:r>
              <a:rPr lang="uk-UA" b="1" dirty="0">
                <a:solidFill>
                  <a:schemeClr val="tx2">
                    <a:lumMod val="75000"/>
                  </a:schemeClr>
                </a:solidFill>
                <a:ea typeface="Verdana" panose="020B0604030504040204" pitchFamily="34" charset="0"/>
                <a:cs typeface="Times New Roman"/>
              </a:rPr>
              <a:t>Економічні</a:t>
            </a:r>
            <a:r>
              <a:rPr lang="uk-UA" sz="1500" b="1" dirty="0">
                <a:solidFill>
                  <a:srgbClr val="406CA4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" y="430287"/>
            <a:ext cx="1079069" cy="626080"/>
          </a:xfrm>
          <a:prstGeom prst="rect">
            <a:avLst/>
          </a:prstGeom>
        </p:spPr>
      </p:pic>
      <p:grpSp>
        <p:nvGrpSpPr>
          <p:cNvPr id="18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0" y="-2351"/>
            <a:ext cx="9144000" cy="285752"/>
            <a:chOff x="-1" y="-2"/>
            <a:chExt cx="12192000" cy="381003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1037641" y="409992"/>
            <a:ext cx="58743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cs typeface="Calibri" panose="020F0502020204030204" pitchFamily="34" charset="0"/>
              </a:rPr>
              <a:t>1.1. Вплив мін та вибухонебезпечних предметів (ВНП) на людину, сім’ю та суспільство.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AE4B1BB-51B5-42A3-9F1F-A927FA7FC6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168" y="409892"/>
            <a:ext cx="1009662" cy="62117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FBF825D-F776-4B43-A8A1-59045DFE4C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868" y="484822"/>
            <a:ext cx="1019342" cy="40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0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-19205" y="-166688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1400" dirty="0"/>
          </a:p>
        </p:txBody>
      </p:sp>
      <p:sp>
        <p:nvSpPr>
          <p:cNvPr id="16" name="Прямокутник 15"/>
          <p:cNvSpPr/>
          <p:nvPr/>
        </p:nvSpPr>
        <p:spPr>
          <a:xfrm>
            <a:off x="1699463" y="1485683"/>
            <a:ext cx="54428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ІДЕНТИФІКАЦІЯ ЗАГРОЗ </a:t>
            </a:r>
          </a:p>
        </p:txBody>
      </p:sp>
      <p:sp>
        <p:nvSpPr>
          <p:cNvPr id="20" name="Прямокутник 19"/>
          <p:cNvSpPr/>
          <p:nvPr/>
        </p:nvSpPr>
        <p:spPr>
          <a:xfrm>
            <a:off x="3721021" y="1861613"/>
            <a:ext cx="1399742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7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МІНИ</a:t>
            </a:r>
            <a:endParaRPr lang="uk-UA" sz="3750" dirty="0">
              <a:solidFill>
                <a:srgbClr val="FF0000"/>
              </a:solidFill>
            </a:endParaRPr>
          </a:p>
        </p:txBody>
      </p:sp>
      <p:sp>
        <p:nvSpPr>
          <p:cNvPr id="23" name="Прямокутник 22"/>
          <p:cNvSpPr/>
          <p:nvPr/>
        </p:nvSpPr>
        <p:spPr>
          <a:xfrm>
            <a:off x="2964060" y="2413488"/>
            <a:ext cx="32158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ПРОТИПІХОТНІ МІНИ</a:t>
            </a:r>
            <a:endParaRPr lang="uk-UA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6651" y="1084606"/>
            <a:ext cx="8689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>
                <a:ea typeface="Calibri" panose="020F0502020204030204" pitchFamily="34" charset="0"/>
              </a:rPr>
              <a:t>2.1.Наземні міни, загальний огляд, типи мін та спосіб ураження</a:t>
            </a:r>
            <a:endParaRPr lang="uk-UA" sz="2400" b="1" dirty="0"/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810015"/>
              </p:ext>
            </p:extLst>
          </p:nvPr>
        </p:nvGraphicFramePr>
        <p:xfrm>
          <a:off x="-10122" y="192095"/>
          <a:ext cx="9144000" cy="88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0920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77" marB="34277">
                    <a:gradFill flip="none" rotWithShape="1">
                      <a:gsLst>
                        <a:gs pos="95000">
                          <a:srgbClr val="FFE79B"/>
                        </a:gs>
                        <a:gs pos="60162">
                          <a:srgbClr val="FFE89F"/>
                        </a:gs>
                        <a:gs pos="0">
                          <a:schemeClr val="accent4">
                            <a:lumMod val="5000"/>
                            <a:lumOff val="95000"/>
                          </a:schemeClr>
                        </a:gs>
                        <a:gs pos="74000">
                          <a:schemeClr val="accent4">
                            <a:lumMod val="45000"/>
                            <a:lumOff val="55000"/>
                          </a:schemeClr>
                        </a:gs>
                        <a:gs pos="83000">
                          <a:schemeClr val="accent4">
                            <a:lumMod val="45000"/>
                            <a:lumOff val="55000"/>
                          </a:schemeClr>
                        </a:gs>
                        <a:gs pos="100000">
                          <a:schemeClr val="accent4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6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0" y="-69869"/>
            <a:ext cx="9144000" cy="285752"/>
            <a:chOff x="-1" y="-2"/>
            <a:chExt cx="12192000" cy="381003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grpSp>
        <p:nvGrpSpPr>
          <p:cNvPr id="31" name="Группа 12"/>
          <p:cNvGrpSpPr>
            <a:grpSpLocks/>
          </p:cNvGrpSpPr>
          <p:nvPr/>
        </p:nvGrpSpPr>
        <p:grpSpPr bwMode="auto">
          <a:xfrm>
            <a:off x="-13098" y="6692503"/>
            <a:ext cx="9154716" cy="165497"/>
            <a:chOff x="-13648" y="0"/>
            <a:chExt cx="12205647" cy="220638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-7298" y="0"/>
              <a:ext cx="12199297" cy="10952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 sz="135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-13648" y="111113"/>
              <a:ext cx="12199297" cy="10952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 sz="1350"/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1094803" y="5922647"/>
            <a:ext cx="83419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Всі міни є вкрай небезпечними! </a:t>
            </a: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Термін бойової роботи мін НЕ ОБМЕЖЕНИЙ!</a:t>
            </a:r>
            <a:endParaRPr lang="uk-UA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6152" y="6163019"/>
            <a:ext cx="1075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УВАГА! </a:t>
            </a:r>
            <a:endParaRPr lang="uk-UA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392395D-09CD-4625-971D-28F6E66EA6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12" y="349414"/>
            <a:ext cx="1009662" cy="62117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B5A3CAC-3BE1-479C-9903-C12B6E3F3D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1" y="377622"/>
            <a:ext cx="997312" cy="57864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7718B42-5D9C-42E4-B131-8EDD63E219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98" y="437138"/>
            <a:ext cx="1019342" cy="403128"/>
          </a:xfrm>
          <a:prstGeom prst="rect">
            <a:avLst/>
          </a:prstGeom>
        </p:spPr>
      </p:pic>
      <p:sp>
        <p:nvSpPr>
          <p:cNvPr id="40" name="Заголовок 1">
            <a:extLst>
              <a:ext uri="{FF2B5EF4-FFF2-40B4-BE49-F238E27FC236}">
                <a16:creationId xmlns:a16="http://schemas.microsoft.com/office/drawing/2014/main" id="{D092EB7D-7DEA-48E8-B2FC-E415E472770C}"/>
              </a:ext>
            </a:extLst>
          </p:cNvPr>
          <p:cNvSpPr txBox="1">
            <a:spLocks/>
          </p:cNvSpPr>
          <p:nvPr/>
        </p:nvSpPr>
        <p:spPr>
          <a:xfrm>
            <a:off x="1336189" y="365583"/>
            <a:ext cx="7868412" cy="59412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Тема 2. Різновиди загроз та правила</a:t>
            </a:r>
          </a:p>
          <a:p>
            <a:r>
              <a:rPr lang="uk-UA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             безпечної поведінки</a:t>
            </a:r>
          </a:p>
        </p:txBody>
      </p:sp>
      <p:pic>
        <p:nvPicPr>
          <p:cNvPr id="37" name="videoplayback">
            <a:hlinkClick r:id="" action="ppaction://media"/>
            <a:extLst>
              <a:ext uri="{FF2B5EF4-FFF2-40B4-BE49-F238E27FC236}">
                <a16:creationId xmlns:a16="http://schemas.microsoft.com/office/drawing/2014/main" id="{7D013B08-0CB8-484C-A062-140832EB0D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40372" y="2974481"/>
            <a:ext cx="3684423" cy="294423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9" name="Picture 3">
            <a:extLst>
              <a:ext uri="{FF2B5EF4-FFF2-40B4-BE49-F238E27FC236}">
                <a16:creationId xmlns:a16="http://schemas.microsoft.com/office/drawing/2014/main" id="{F139EF12-8C1E-481D-B1C4-7F55C6DC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606" y="3024235"/>
            <a:ext cx="656586" cy="136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1DB1281-29A2-45B5-B3CE-44205D0CCC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992" y="2992814"/>
            <a:ext cx="1905762" cy="136191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0350FE4-0175-4B14-A9D2-AE03892A73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0" y="4868939"/>
            <a:ext cx="1662675" cy="110453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2F4998C-57A9-4292-B104-B36129002E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91" y="4848033"/>
            <a:ext cx="1733762" cy="1125365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062D49F-086B-4203-B4AB-0242A75FD1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52" y="3090003"/>
            <a:ext cx="1660981" cy="124573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EB690467-44BD-4761-8438-F6439F0CF8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346" y="4828255"/>
            <a:ext cx="1531408" cy="112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4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628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3171">
                <p:cTn id="9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  <p:bldLst>
      <p:bldP spid="22" grpId="0" animBg="1"/>
      <p:bldP spid="16" grpId="0"/>
      <p:bldP spid="20" grpId="0"/>
      <p:bldP spid="23" grpId="0"/>
      <p:bldP spid="2" grpId="0"/>
      <p:bldP spid="38" grpId="0"/>
      <p:bldP spid="3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-8335" y="-187988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1400" dirty="0"/>
          </a:p>
        </p:txBody>
      </p:sp>
      <p:sp>
        <p:nvSpPr>
          <p:cNvPr id="16" name="Прямокутник 15"/>
          <p:cNvSpPr/>
          <p:nvPr/>
        </p:nvSpPr>
        <p:spPr>
          <a:xfrm>
            <a:off x="1644375" y="348223"/>
            <a:ext cx="54428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ІДЕНТИФІКАЦІЯ ЗАГРОЗ </a:t>
            </a:r>
          </a:p>
        </p:txBody>
      </p:sp>
      <p:sp>
        <p:nvSpPr>
          <p:cNvPr id="20" name="Прямокутник 19"/>
          <p:cNvSpPr/>
          <p:nvPr/>
        </p:nvSpPr>
        <p:spPr>
          <a:xfrm>
            <a:off x="3665933" y="808869"/>
            <a:ext cx="1399742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75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МІНИ</a:t>
            </a:r>
            <a:endParaRPr lang="uk-UA" sz="3750" dirty="0">
              <a:solidFill>
                <a:srgbClr val="FF0000"/>
              </a:solidFill>
            </a:endParaRPr>
          </a:p>
        </p:txBody>
      </p:sp>
      <p:sp>
        <p:nvSpPr>
          <p:cNvPr id="24" name="Прямокутник 23"/>
          <p:cNvSpPr/>
          <p:nvPr/>
        </p:nvSpPr>
        <p:spPr>
          <a:xfrm>
            <a:off x="2753568" y="1342197"/>
            <a:ext cx="32244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ПРОТИТРАНСПОРТНІ</a:t>
            </a:r>
            <a:endParaRPr lang="uk-UA" sz="2400" dirty="0"/>
          </a:p>
        </p:txBody>
      </p:sp>
      <p:grpSp>
        <p:nvGrpSpPr>
          <p:cNvPr id="26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0" y="-69869"/>
            <a:ext cx="9144000" cy="285752"/>
            <a:chOff x="-1" y="-2"/>
            <a:chExt cx="12192000" cy="381003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grpSp>
        <p:nvGrpSpPr>
          <p:cNvPr id="31" name="Группа 12"/>
          <p:cNvGrpSpPr>
            <a:grpSpLocks/>
          </p:cNvGrpSpPr>
          <p:nvPr/>
        </p:nvGrpSpPr>
        <p:grpSpPr bwMode="auto">
          <a:xfrm>
            <a:off x="-13098" y="6692503"/>
            <a:ext cx="9154716" cy="165497"/>
            <a:chOff x="-13648" y="0"/>
            <a:chExt cx="12205647" cy="220638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-7298" y="0"/>
              <a:ext cx="12199297" cy="10952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 sz="1350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-13648" y="111113"/>
              <a:ext cx="12199297" cy="10952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 sz="1350"/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1078376" y="6002572"/>
            <a:ext cx="83419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Всі міни є вкрай небезпечними! </a:t>
            </a:r>
            <a:r>
              <a: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Термін бойової роботи мін НЕ ОБМЕЖЕНИЙ!</a:t>
            </a:r>
            <a:endParaRPr lang="uk-UA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6152" y="6236420"/>
            <a:ext cx="1075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УВАГА! </a:t>
            </a:r>
            <a:endParaRPr lang="uk-UA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392395D-09CD-4625-971D-28F6E66EA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12" y="349414"/>
            <a:ext cx="1009662" cy="62117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B5A3CAC-3BE1-479C-9903-C12B6E3F3D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1" y="377622"/>
            <a:ext cx="997312" cy="57864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7718B42-5D9C-42E4-B131-8EDD63E219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98" y="437138"/>
            <a:ext cx="1019342" cy="4031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06EC703-B00A-400B-87D7-63C0104A95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78" y="1816203"/>
            <a:ext cx="2893156" cy="1877633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0974B5F-4E8C-4F55-9607-A72EE500A1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51" y="3787019"/>
            <a:ext cx="2893157" cy="23645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56D6819-E9EA-4DC3-80E9-42F9C726AF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50" y="1803862"/>
            <a:ext cx="2893157" cy="185833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58A47DC-5B62-4C29-BFD0-1318418023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71" y="3779483"/>
            <a:ext cx="2923672" cy="236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60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/>
      <p:bldP spid="20" grpId="0"/>
      <p:bldP spid="24" grpId="0"/>
      <p:bldP spid="38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1400" dirty="0"/>
          </a:p>
        </p:txBody>
      </p:sp>
      <p:sp>
        <p:nvSpPr>
          <p:cNvPr id="4" name="Прямокутник 8"/>
          <p:cNvSpPr/>
          <p:nvPr/>
        </p:nvSpPr>
        <p:spPr>
          <a:xfrm>
            <a:off x="0" y="119210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БОЄПРИПАСИ, ЩО НЕ ВИБУХНУЛИ</a:t>
            </a:r>
          </a:p>
        </p:txBody>
      </p:sp>
      <p:pic>
        <p:nvPicPr>
          <p:cNvPr id="5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19" y="2373561"/>
            <a:ext cx="1945900" cy="146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935" y="2377968"/>
            <a:ext cx="1948352" cy="1460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006C11-A520-40BE-BCD1-2255512ACD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1" r="5833" b="4444"/>
          <a:stretch/>
        </p:blipFill>
        <p:spPr>
          <a:xfrm>
            <a:off x="6699355" y="2379917"/>
            <a:ext cx="2213611" cy="1456446"/>
          </a:xfrm>
          <a:prstGeom prst="rect">
            <a:avLst/>
          </a:prstGeom>
        </p:spPr>
      </p:pic>
      <p:grpSp>
        <p:nvGrpSpPr>
          <p:cNvPr id="13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0" y="-2351"/>
            <a:ext cx="9144000" cy="285752"/>
            <a:chOff x="-1" y="-2"/>
            <a:chExt cx="12192000" cy="381003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sp>
        <p:nvSpPr>
          <p:cNvPr id="18" name="Прямоугольник 17"/>
          <p:cNvSpPr/>
          <p:nvPr/>
        </p:nvSpPr>
        <p:spPr>
          <a:xfrm>
            <a:off x="1391118" y="5735352"/>
            <a:ext cx="7453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ЗАБОРОНЕНО:</a:t>
            </a:r>
          </a:p>
          <a:p>
            <a:r>
              <a:rPr lang="uk-UA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Займатися</a:t>
            </a:r>
            <a:r>
              <a:rPr lang="uk-UA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збором металобрухту  на територіях, яких торкнулася війна</a:t>
            </a:r>
            <a:endParaRPr lang="uk-UA" sz="16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18" y="5808891"/>
            <a:ext cx="419614" cy="487684"/>
          </a:xfrm>
          <a:prstGeom prst="rect">
            <a:avLst/>
          </a:prstGeom>
        </p:spPr>
      </p:pic>
      <p:sp>
        <p:nvSpPr>
          <p:cNvPr id="23" name="Прямокутник 15"/>
          <p:cNvSpPr/>
          <p:nvPr/>
        </p:nvSpPr>
        <p:spPr>
          <a:xfrm>
            <a:off x="1549053" y="433663"/>
            <a:ext cx="54428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ІДЕНТИФІКАЦІЯ ЗАГРОЗ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978011-E18A-4D18-8005-8823EEE8A5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36" y="3950327"/>
            <a:ext cx="1948818" cy="14140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26AE18E-2FCA-4005-98AC-259E3F4BEE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832" y="3942824"/>
            <a:ext cx="2218936" cy="142154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95B202E-F8A3-409A-A92C-9C5B9BF7D8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12" y="349414"/>
            <a:ext cx="1009662" cy="62117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16148D9-EA5B-448F-869C-1B624462C5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1" y="377622"/>
            <a:ext cx="997312" cy="57864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62749B3-D14E-421C-A4A3-EEC278E4B71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98" y="437138"/>
            <a:ext cx="1019342" cy="4031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9A74B4-14DD-4E6D-B97C-AAC992ACB4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04" y="2365255"/>
            <a:ext cx="2144049" cy="147305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3581B1B-D41D-47B2-A662-9C56D8363D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004" y="3942824"/>
            <a:ext cx="2144049" cy="142154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F064287-C639-41AE-AB64-104B04EBD2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19" y="3950327"/>
            <a:ext cx="1948352" cy="14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3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350"/>
          </a:p>
        </p:txBody>
      </p:sp>
      <p:sp>
        <p:nvSpPr>
          <p:cNvPr id="5" name="Прямокутник 4"/>
          <p:cNvSpPr/>
          <p:nvPr/>
        </p:nvSpPr>
        <p:spPr>
          <a:xfrm>
            <a:off x="1434993" y="569801"/>
            <a:ext cx="54428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ІДЕНТИФІКАЦІЯ ЗАГРОЗ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-415578" y="134689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anose="020B0503020204020204" pitchFamily="34" charset="0"/>
              </a:rPr>
              <a:t>ДЕТОНАТОРИ / ПІДРИВНИКИ</a:t>
            </a:r>
            <a:endParaRPr lang="uk-UA" sz="3200" dirty="0">
              <a:solidFill>
                <a:srgbClr val="FF0000"/>
              </a:solidFill>
            </a:endParaRPr>
          </a:p>
        </p:txBody>
      </p:sp>
      <p:grpSp>
        <p:nvGrpSpPr>
          <p:cNvPr id="23" name="Групувати 10">
            <a:extLst>
              <a:ext uri="{FF2B5EF4-FFF2-40B4-BE49-F238E27FC236}">
                <a16:creationId xmlns:a16="http://schemas.microsoft.com/office/drawing/2014/main" id="{87E7E583-26F0-462F-8D2D-205D2367D002}"/>
              </a:ext>
            </a:extLst>
          </p:cNvPr>
          <p:cNvGrpSpPr/>
          <p:nvPr/>
        </p:nvGrpSpPr>
        <p:grpSpPr>
          <a:xfrm>
            <a:off x="0" y="-2351"/>
            <a:ext cx="9144000" cy="285752"/>
            <a:chOff x="-1" y="-2"/>
            <a:chExt cx="12192000" cy="381003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DFBA6069-E6FD-4FE7-878D-A34B4B5E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0" r="1"/>
            <a:stretch/>
          </p:blipFill>
          <p:spPr>
            <a:xfrm>
              <a:off x="-1" y="0"/>
              <a:ext cx="3148587" cy="381001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5748E09E-8B31-45D4-81D6-F93AE4D14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612" y="-1"/>
              <a:ext cx="3401575" cy="38100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BF00BE36-30F6-4C2C-8BD2-4E865F48B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212" y="-1"/>
              <a:ext cx="3434338" cy="381001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E19663DF-46B9-49A9-8103-B5D0A0543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802"/>
            <a:stretch/>
          </p:blipFill>
          <p:spPr>
            <a:xfrm>
              <a:off x="9600050" y="-2"/>
              <a:ext cx="2591949" cy="381001"/>
            </a:xfrm>
            <a:prstGeom prst="rect">
              <a:avLst/>
            </a:prstGeom>
          </p:spPr>
        </p:pic>
      </p:grpSp>
      <p:pic>
        <p:nvPicPr>
          <p:cNvPr id="44" name="Изображение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96" y="2494900"/>
            <a:ext cx="2547714" cy="170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Изображение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486" y="4432046"/>
            <a:ext cx="2260723" cy="162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Изображение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2252" r="7777" b="5650"/>
          <a:stretch>
            <a:fillRect/>
          </a:stretch>
        </p:blipFill>
        <p:spPr bwMode="auto">
          <a:xfrm>
            <a:off x="612515" y="4383395"/>
            <a:ext cx="1841069" cy="153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Изображение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476" y="2334480"/>
            <a:ext cx="1005817" cy="173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Изображение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83697" y="4045227"/>
            <a:ext cx="1246777" cy="235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Изображение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t="1971" r="54102" b="21976"/>
          <a:stretch>
            <a:fillRect/>
          </a:stretch>
        </p:blipFill>
        <p:spPr bwMode="auto">
          <a:xfrm>
            <a:off x="3231674" y="2478862"/>
            <a:ext cx="652496" cy="161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Изображение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564" y="2662956"/>
            <a:ext cx="2012991" cy="150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Изображение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5" t="5888" r="56000" b="7642"/>
          <a:stretch>
            <a:fillRect/>
          </a:stretch>
        </p:blipFill>
        <p:spPr bwMode="auto">
          <a:xfrm>
            <a:off x="7079997" y="2985063"/>
            <a:ext cx="289697" cy="963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Изображение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2" t="12094" r="9048" b="3261"/>
          <a:stretch>
            <a:fillRect/>
          </a:stretch>
        </p:blipFill>
        <p:spPr bwMode="auto">
          <a:xfrm>
            <a:off x="6326998" y="2823180"/>
            <a:ext cx="311357" cy="113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Изображение 17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6388">
            <a:off x="5152283" y="4206865"/>
            <a:ext cx="345133" cy="188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B6B5460-7224-4104-A5C7-A2E1780204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12" y="349414"/>
            <a:ext cx="1009662" cy="62117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C5498C7-B7A3-481F-A6F3-453405DA00B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1" y="377622"/>
            <a:ext cx="997312" cy="57864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E205B68-97C9-4683-A151-C281B82882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98" y="437138"/>
            <a:ext cx="1019342" cy="40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812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1619</Words>
  <Application>Microsoft Office PowerPoint</Application>
  <PresentationFormat>Екран (4:3)</PresentationFormat>
  <Paragraphs>249</Paragraphs>
  <Slides>37</Slides>
  <Notes>1</Notes>
  <HiddenSlides>0</HiddenSlides>
  <MMClips>3</MMClips>
  <ScaleCrop>false</ScaleCrop>
  <HeadingPairs>
    <vt:vector size="6" baseType="variant">
      <vt:variant>
        <vt:lpstr>Використані шрифти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37</vt:i4>
      </vt:variant>
    </vt:vector>
  </HeadingPairs>
  <TitlesOfParts>
    <vt:vector size="53" baseType="lpstr">
      <vt:lpstr>Arial</vt:lpstr>
      <vt:lpstr>Arial Black</vt:lpstr>
      <vt:lpstr>Arial Narrow</vt:lpstr>
      <vt:lpstr>Calibri</vt:lpstr>
      <vt:lpstr>Calibri Light</vt:lpstr>
      <vt:lpstr>Century Gothic</vt:lpstr>
      <vt:lpstr>Corbel</vt:lpstr>
      <vt:lpstr>Droid Sans Fallback</vt:lpstr>
      <vt:lpstr>Menlo Bold</vt:lpstr>
      <vt:lpstr>MS Shell Dlg 2</vt:lpstr>
      <vt:lpstr>Symbol</vt:lpstr>
      <vt:lpstr>Times New Roman</vt:lpstr>
      <vt:lpstr>Verdana</vt:lpstr>
      <vt:lpstr>Wingdings</vt:lpstr>
      <vt:lpstr>Wingdings 2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Виберіть правильні відповіді</vt:lpstr>
      <vt:lpstr>Презентація PowerPoint</vt:lpstr>
      <vt:lpstr>Які знаки можуть попереджати нас  щодо мінної небезпеки?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ТиД</dc:creator>
  <cp:lastModifiedBy>Сергей</cp:lastModifiedBy>
  <cp:revision>354</cp:revision>
  <cp:lastPrinted>2018-07-16T19:15:52Z</cp:lastPrinted>
  <dcterms:created xsi:type="dcterms:W3CDTF">2018-07-16T09:18:18Z</dcterms:created>
  <dcterms:modified xsi:type="dcterms:W3CDTF">2022-07-17T22:16:08Z</dcterms:modified>
</cp:coreProperties>
</file>